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comments/comment1.xml" ContentType="application/vnd.openxmlformats-officedocument.presentationml.comments+xml"/>
  <Override PartName="/ppt/tags/tag4.xml" ContentType="application/vnd.openxmlformats-officedocument.presentationml.tags+xml"/>
  <Override PartName="/ppt/notesSlides/notesSlide3.xml" ContentType="application/vnd.openxmlformats-officedocument.presentationml.notesSlide+xml"/>
  <Override PartName="/ppt/comments/comment2.xml" ContentType="application/vnd.openxmlformats-officedocument.presentationml.comments+xml"/>
  <Override PartName="/ppt/tags/tag5.xml" ContentType="application/vnd.openxmlformats-officedocument.presentationml.tags+xml"/>
  <Override PartName="/ppt/tags/tag6.xml" ContentType="application/vnd.openxmlformats-officedocument.presentationml.tags+xml"/>
  <Override PartName="/ppt/notesSlides/notesSlide4.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notesSlides/notesSlide6.xml" ContentType="application/vnd.openxmlformats-officedocument.presentationml.notesSlide+xml"/>
  <Override PartName="/ppt/tags/tag11.xml" ContentType="application/vnd.openxmlformats-officedocument.presentationml.tags+xml"/>
  <Override PartName="/ppt/notesSlides/notesSlide7.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8.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notesSlides/notesSlide9.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notesSlides/notesSlide10.xml" ContentType="application/vnd.openxmlformats-officedocument.presentationml.notesSlide+xml"/>
  <Override PartName="/ppt/tags/tag18.xml" ContentType="application/vnd.openxmlformats-officedocument.presentationml.tags+xml"/>
  <Override PartName="/ppt/notesSlides/notesSlide11.xml" ContentType="application/vnd.openxmlformats-officedocument.presentationml.notesSlide+xml"/>
  <Override PartName="/ppt/tags/tag19.xml" ContentType="application/vnd.openxmlformats-officedocument.presentationml.tag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3"/>
  </p:notesMasterIdLst>
  <p:sldIdLst>
    <p:sldId id="265" r:id="rId5"/>
    <p:sldId id="348" r:id="rId6"/>
    <p:sldId id="350" r:id="rId7"/>
    <p:sldId id="366" r:id="rId8"/>
    <p:sldId id="376" r:id="rId9"/>
    <p:sldId id="367" r:id="rId10"/>
    <p:sldId id="372" r:id="rId11"/>
    <p:sldId id="368" r:id="rId12"/>
    <p:sldId id="373" r:id="rId13"/>
    <p:sldId id="380" r:id="rId14"/>
    <p:sldId id="369" r:id="rId15"/>
    <p:sldId id="374" r:id="rId16"/>
    <p:sldId id="370" r:id="rId17"/>
    <p:sldId id="381" r:id="rId18"/>
    <p:sldId id="371" r:id="rId19"/>
    <p:sldId id="363" r:id="rId20"/>
    <p:sldId id="382" r:id="rId21"/>
    <p:sldId id="273" r:id="rId22"/>
  </p:sldIdLst>
  <p:sldSz cx="12192000" cy="6858000"/>
  <p:notesSz cx="6858000" cy="9144000"/>
  <p:custDataLst>
    <p:tags r:id="rId2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ilson-Coles, Latoya" initials="WL" lastIdx="1" clrIdx="0">
    <p:extLst>
      <p:ext uri="{19B8F6BF-5375-455C-9EA6-DF929625EA0E}">
        <p15:presenceInfo xmlns:p15="http://schemas.microsoft.com/office/powerpoint/2012/main" userId="S::lwilson@aphanet.org::fc4b4a3b-b6d2-4a4e-b242-772ae34454e7" providerId="AD"/>
      </p:ext>
    </p:extLst>
  </p:cmAuthor>
  <p:cmAuthor id="2" name="Broadwater, Matthew Anderson" initials="BA" lastIdx="7" clrIdx="1">
    <p:extLst>
      <p:ext uri="{19B8F6BF-5375-455C-9EA6-DF929625EA0E}">
        <p15:presenceInfo xmlns:p15="http://schemas.microsoft.com/office/powerpoint/2012/main" userId="S::matthew_broadwater_unc.edu#ext#@americanpharmacists.onmicrosoft.com::627e177d-6739-4d48-97c7-f3f3c6c384d5" providerId="AD"/>
      </p:ext>
    </p:extLst>
  </p:cmAuthor>
  <p:cmAuthor id="3" name="i:0#.f|membership|kbeaulieu_usf.edu#ext#@americanpharmacists.onmicrosoft.com" initials="i:" lastIdx="9" clrIdx="2">
    <p:extLst>
      <p:ext uri="{19B8F6BF-5375-455C-9EA6-DF929625EA0E}">
        <p15:presenceInfo xmlns:p15="http://schemas.microsoft.com/office/powerpoint/2012/main" userId="S::kbeaulieu_usf.edu#ext#@americanpharmacists.onmicrosoft.com::7e9a7513-8823-41e1-83ac-7dfe6b268804" providerId="AD"/>
      </p:ext>
    </p:extLst>
  </p:cmAuthor>
  <p:cmAuthor id="4" name="Harsha, Carly" initials="HC" lastIdx="12" clrIdx="3">
    <p:extLst>
      <p:ext uri="{19B8F6BF-5375-455C-9EA6-DF929625EA0E}">
        <p15:presenceInfo xmlns:p15="http://schemas.microsoft.com/office/powerpoint/2012/main" userId="S::charsha@aphanet.org::e972d39d-b05a-4d8b-af95-4e5d837eaee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A900"/>
    <a:srgbClr val="33BCAA"/>
    <a:srgbClr val="00C7B1"/>
    <a:srgbClr val="485CC7"/>
    <a:srgbClr val="FFFFFF"/>
    <a:srgbClr val="EEB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619EE4-4EE7-425A-A373-906535EACA4B}" v="155" dt="2020-08-09T16:57:47.594"/>
    <p1510:client id="{7DDBB095-2D71-9F0E-28A2-93078D980A4F}" v="648" dt="2020-08-09T14:18:42.129"/>
    <p1510:client id="{8AD84E04-9F5E-EB3B-DDC1-EE248A28FC8C}" v="5" dt="2020-07-22T22:54:27.840"/>
    <p1510:client id="{8CCB2A75-0B02-A6F0-88A3-7D20CA7A5E29}" v="90" dt="2020-08-04T00:17:34.489"/>
    <p1510:client id="{A03DAD86-A1A4-4125-08FC-6107AA66D154}" v="616" dt="2020-07-22T23:12:59.026"/>
    <p1510:client id="{AC41A156-9FF4-1BF5-3F46-01A023270BF0}" v="37" dt="2020-07-22T23:48:20.362"/>
    <p1510:client id="{BF39B501-8328-452A-9A69-0C48EA43B7D3}" v="6" dt="2020-08-10T17:00:00.270"/>
    <p1510:client id="{BF3A991C-59D7-4A69-B60A-AD8F90780427}" v="17" dt="2020-07-22T22:56:12.25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2" d="100"/>
          <a:sy n="62" d="100"/>
        </p:scale>
        <p:origin x="804" y="5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5/10/relationships/revisionInfo" Target="revisionInfo.xml"/></Relationships>
</file>

<file path=ppt/comments/comment1.xml><?xml version="1.0" encoding="utf-8"?>
<p:cmLst xmlns:a="http://schemas.openxmlformats.org/drawingml/2006/main" xmlns:r="http://schemas.openxmlformats.org/officeDocument/2006/relationships" xmlns:p="http://schemas.openxmlformats.org/presentationml/2006/main">
  <p:cm authorId="4" dt="2020-07-22T15:50:12.840" idx="2">
    <p:pos x="10" y="10"/>
    <p:text>The next slide we use APhA-ASP. Perhaps add a slide in between this one and the next one briefly explaining why we add the -ASP to the acronym.
</p:text>
    <p:extLst>
      <p:ext uri="{C676402C-5697-4E1C-873F-D02D1690AC5C}">
        <p15:threadingInfo xmlns:p15="http://schemas.microsoft.com/office/powerpoint/2012/main" timeZoneBias="420"/>
      </p:ext>
    </p:extLst>
  </p:cm>
  <p:cm authorId="2" dt="2020-08-09T09:57:24.484" idx="7">
    <p:pos x="10" y="106"/>
    <p:text>I think that may be too in the weeds for prospective members. We want to stick to key information that will hook prospective members to join and I don't think the structure of APhA and the three academies is relevant for that purpose. If anything, could just be a little more confusing since APhA-ASP itself has so many opportunities that are overwhelming as is. If you feel differently I can add it
</p:text>
    <p:extLst>
      <p:ext uri="{C676402C-5697-4E1C-873F-D02D1690AC5C}">
        <p15:threadingInfo xmlns:p15="http://schemas.microsoft.com/office/powerpoint/2012/main" timeZoneBias="420">
          <p15:parentCm authorId="4" idx="2"/>
        </p15:threadingInfo>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4" dt="2020-07-22T15:54:27.840" idx="3">
    <p:pos x="10" y="10"/>
    <p:text>In the Chapter Operations Manual we tried to organize using the four pillars of APhA-ASP: 
·      Policy and Advocacy 
·      Patient Care and Community Service
·      Connection
·      Leadership
Align this presentation to that? Or is it better to more clearly lay out each opportunity here?
</p:text>
    <p:extLst>
      <p:ext uri="{C676402C-5697-4E1C-873F-D02D1690AC5C}">
        <p15:threadingInfo xmlns:p15="http://schemas.microsoft.com/office/powerpoint/2012/main" timeZoneBias="420"/>
      </p:ext>
    </p:extLst>
  </p:cm>
  <p:cm authorId="3" dt="2020-08-09T06:55:30.781" idx="6">
    <p:pos x="10" y="106"/>
    <p:text>I think I like it better this way because it makes it more clear. But, if you would like me to change it, I would be more than happy too. 
</p:text>
    <p:extLst>
      <p:ext uri="{C676402C-5697-4E1C-873F-D02D1690AC5C}">
        <p15:threadingInfo xmlns:p15="http://schemas.microsoft.com/office/powerpoint/2012/main" timeZoneBias="420">
          <p15:parentCm authorId="4" idx="3"/>
        </p15:threadingInfo>
      </p:ext>
    </p:extLst>
  </p:cm>
  <p:cm authorId="2" dt="2020-08-09T09:47:41.629" idx="6">
    <p:pos x="10" y="202"/>
    <p:text>I agree with Kathryn but we can change it if need be!
</p:text>
    <p:extLst>
      <p:ext uri="{C676402C-5697-4E1C-873F-D02D1690AC5C}">
        <p15:threadingInfo xmlns:p15="http://schemas.microsoft.com/office/powerpoint/2012/main" timeZoneBias="420">
          <p15:parentCm authorId="4" idx="3"/>
        </p15:threadingInfo>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03A776-2F1B-43EE-8179-770037177994}" type="datetimeFigureOut">
              <a:rPr lang="en-US" smtClean="0"/>
              <a:t>8/10/2020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95B8EF-4743-4FFF-9DCD-2C06A2486ACE}" type="slidenum">
              <a:rPr lang="en-US" smtClean="0"/>
              <a:t>‹#›</a:t>
            </a:fld>
            <a:endParaRPr lang="en-US"/>
          </a:p>
        </p:txBody>
      </p:sp>
    </p:spTree>
    <p:extLst>
      <p:ext uri="{BB962C8B-B14F-4D97-AF65-F5344CB8AC3E}">
        <p14:creationId xmlns:p14="http://schemas.microsoft.com/office/powerpoint/2010/main" val="30164502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695B8EF-4743-4FFF-9DCD-2C06A2486ACE}" type="slidenum">
              <a:rPr lang="en-US" smtClean="0"/>
              <a:t>1</a:t>
            </a:fld>
            <a:endParaRPr lang="en-US"/>
          </a:p>
        </p:txBody>
      </p:sp>
    </p:spTree>
    <p:extLst>
      <p:ext uri="{BB962C8B-B14F-4D97-AF65-F5344CB8AC3E}">
        <p14:creationId xmlns:p14="http://schemas.microsoft.com/office/powerpoint/2010/main" val="38497472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21986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72542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a:solidFill>
                <a:schemeClr val="tx1"/>
              </a:solidFill>
              <a:latin typeface="+mn-lt"/>
              <a:cs typeface="Calibri"/>
            </a:endParaRPr>
          </a:p>
        </p:txBody>
      </p:sp>
      <p:sp>
        <p:nvSpPr>
          <p:cNvPr id="4" name="Slide Number Placeholder 3"/>
          <p:cNvSpPr>
            <a:spLocks noGrp="1"/>
          </p:cNvSpPr>
          <p:nvPr>
            <p:ph type="sldNum" sz="quarter" idx="10"/>
          </p:nvPr>
        </p:nvSpPr>
        <p:spPr/>
        <p:txBody>
          <a:bodyPr/>
          <a:lstStyle/>
          <a:p>
            <a:fld id="{D7DC87E7-DB3E-4583-BC8B-755DD818430A}" type="slidenum">
              <a:rPr lang="en-US" smtClean="0"/>
              <a:pPr/>
              <a:t>2</a:t>
            </a:fld>
            <a:endParaRPr lang="en-US"/>
          </a:p>
        </p:txBody>
      </p:sp>
    </p:spTree>
    <p:extLst>
      <p:ext uri="{BB962C8B-B14F-4D97-AF65-F5344CB8AC3E}">
        <p14:creationId xmlns:p14="http://schemas.microsoft.com/office/powerpoint/2010/main" val="40585991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While I think it is fine to leave pictures in...I think we should encourage them to use their own throughout. Last year they did this by putting text over the picture saying "include your own picture here!"  -LC</a:t>
            </a:r>
            <a:endParaRPr lang="en-US" sz="1200" kern="1200">
              <a:solidFill>
                <a:schemeClr val="tx1"/>
              </a:solidFill>
              <a:latin typeface="+mn-lt"/>
              <a:cs typeface="Calibri"/>
            </a:endParaRPr>
          </a:p>
        </p:txBody>
      </p:sp>
      <p:sp>
        <p:nvSpPr>
          <p:cNvPr id="4" name="Slide Number Placeholder 3"/>
          <p:cNvSpPr>
            <a:spLocks noGrp="1"/>
          </p:cNvSpPr>
          <p:nvPr>
            <p:ph type="sldNum" sz="quarter" idx="10"/>
          </p:nvPr>
        </p:nvSpPr>
        <p:spPr/>
        <p:txBody>
          <a:bodyPr/>
          <a:lstStyle/>
          <a:p>
            <a:fld id="{D7DC87E7-DB3E-4583-BC8B-755DD818430A}" type="slidenum">
              <a:rPr lang="en-US" smtClean="0"/>
              <a:pPr/>
              <a:t>3</a:t>
            </a:fld>
            <a:endParaRPr lang="en-US"/>
          </a:p>
        </p:txBody>
      </p:sp>
    </p:spTree>
    <p:extLst>
      <p:ext uri="{BB962C8B-B14F-4D97-AF65-F5344CB8AC3E}">
        <p14:creationId xmlns:p14="http://schemas.microsoft.com/office/powerpoint/2010/main" val="10917738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DDE5A399-7C4A-4E9A-8B2D-37EAFE16E342}"/>
              </a:ext>
            </a:extLst>
          </p:cNvPr>
          <p:cNvSpPr>
            <a:spLocks noGrp="1"/>
          </p:cNvSpPr>
          <p:nvPr>
            <p:ph type="body" idx="1"/>
          </p:nvPr>
        </p:nvSpPr>
        <p:spPr/>
        <p:txBody>
          <a:bodyPr/>
          <a:lstStyle/>
          <a:p>
            <a:endParaRPr lang="en-US">
              <a:cs typeface="Calibri"/>
            </a:endParaRPr>
          </a:p>
        </p:txBody>
      </p:sp>
    </p:spTree>
    <p:extLst>
      <p:ext uri="{BB962C8B-B14F-4D97-AF65-F5344CB8AC3E}">
        <p14:creationId xmlns:p14="http://schemas.microsoft.com/office/powerpoint/2010/main" val="30993270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93DC8B1D-3489-4342-9D51-C1A14FF23758}"/>
              </a:ext>
            </a:extLst>
          </p:cNvPr>
          <p:cNvSpPr>
            <a:spLocks noGrp="1"/>
          </p:cNvSpPr>
          <p:nvPr>
            <p:ph type="body" idx="1"/>
          </p:nvPr>
        </p:nvSpPr>
        <p:spPr/>
        <p:txBody>
          <a:bodyPr/>
          <a:lstStyle/>
          <a:p>
            <a:endParaRPr lang="en-US">
              <a:cs typeface="Calibri"/>
            </a:endParaRPr>
          </a:p>
        </p:txBody>
      </p:sp>
    </p:spTree>
    <p:extLst>
      <p:ext uri="{BB962C8B-B14F-4D97-AF65-F5344CB8AC3E}">
        <p14:creationId xmlns:p14="http://schemas.microsoft.com/office/powerpoint/2010/main" val="20103259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83344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261489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272814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9179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72735D-A171-45D5-93B7-1B26194E208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3C56A20-8724-4E53-85EE-86128B7DACD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2E77EAF-3EEF-4A5C-ADCB-E917C9A4ACE8}"/>
              </a:ext>
            </a:extLst>
          </p:cNvPr>
          <p:cNvSpPr>
            <a:spLocks noGrp="1"/>
          </p:cNvSpPr>
          <p:nvPr>
            <p:ph type="dt" sz="half" idx="10"/>
          </p:nvPr>
        </p:nvSpPr>
        <p:spPr/>
        <p:txBody>
          <a:bodyPr/>
          <a:lstStyle/>
          <a:p>
            <a:fld id="{18317F9B-D70D-4891-A047-0C8886A25580}" type="datetimeFigureOut">
              <a:rPr lang="en-US" smtClean="0"/>
              <a:t>8/10/2020</a:t>
            </a:fld>
            <a:endParaRPr lang="en-US"/>
          </a:p>
        </p:txBody>
      </p:sp>
      <p:sp>
        <p:nvSpPr>
          <p:cNvPr id="5" name="Footer Placeholder 4">
            <a:extLst>
              <a:ext uri="{FF2B5EF4-FFF2-40B4-BE49-F238E27FC236}">
                <a16:creationId xmlns:a16="http://schemas.microsoft.com/office/drawing/2014/main" id="{6EFD76EC-9115-43EC-A839-050818D071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8FB95F8-8270-4FAE-8C8C-22E328CA4C08}"/>
              </a:ext>
            </a:extLst>
          </p:cNvPr>
          <p:cNvSpPr>
            <a:spLocks noGrp="1"/>
          </p:cNvSpPr>
          <p:nvPr>
            <p:ph type="sldNum" sz="quarter" idx="12"/>
          </p:nvPr>
        </p:nvSpPr>
        <p:spPr/>
        <p:txBody>
          <a:bodyPr/>
          <a:lstStyle/>
          <a:p>
            <a:fld id="{8654B82F-2C18-4C17-8609-38C8C1BFB900}" type="slidenum">
              <a:rPr lang="en-US" smtClean="0"/>
              <a:t>‹#›</a:t>
            </a:fld>
            <a:endParaRPr lang="en-US"/>
          </a:p>
        </p:txBody>
      </p:sp>
    </p:spTree>
    <p:extLst>
      <p:ext uri="{BB962C8B-B14F-4D97-AF65-F5344CB8AC3E}">
        <p14:creationId xmlns:p14="http://schemas.microsoft.com/office/powerpoint/2010/main" val="37083232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D8773-4A32-4D59-A37B-161F4452194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3085713-A239-4643-83B7-714F41353D0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4D5012-BBF0-4331-9115-B82009D8754E}"/>
              </a:ext>
            </a:extLst>
          </p:cNvPr>
          <p:cNvSpPr>
            <a:spLocks noGrp="1"/>
          </p:cNvSpPr>
          <p:nvPr>
            <p:ph type="dt" sz="half" idx="10"/>
          </p:nvPr>
        </p:nvSpPr>
        <p:spPr/>
        <p:txBody>
          <a:bodyPr/>
          <a:lstStyle/>
          <a:p>
            <a:fld id="{18317F9B-D70D-4891-A047-0C8886A25580}" type="datetimeFigureOut">
              <a:rPr lang="en-US" smtClean="0"/>
              <a:t>8/10/2020</a:t>
            </a:fld>
            <a:endParaRPr lang="en-US"/>
          </a:p>
        </p:txBody>
      </p:sp>
      <p:sp>
        <p:nvSpPr>
          <p:cNvPr id="5" name="Footer Placeholder 4">
            <a:extLst>
              <a:ext uri="{FF2B5EF4-FFF2-40B4-BE49-F238E27FC236}">
                <a16:creationId xmlns:a16="http://schemas.microsoft.com/office/drawing/2014/main" id="{28189B67-D46B-42F5-80DC-7130E26532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31B6B25-7471-4381-A0F9-04646A345B31}"/>
              </a:ext>
            </a:extLst>
          </p:cNvPr>
          <p:cNvSpPr>
            <a:spLocks noGrp="1"/>
          </p:cNvSpPr>
          <p:nvPr>
            <p:ph type="sldNum" sz="quarter" idx="12"/>
          </p:nvPr>
        </p:nvSpPr>
        <p:spPr/>
        <p:txBody>
          <a:bodyPr/>
          <a:lstStyle/>
          <a:p>
            <a:fld id="{8654B82F-2C18-4C17-8609-38C8C1BFB900}" type="slidenum">
              <a:rPr lang="en-US" smtClean="0"/>
              <a:t>‹#›</a:t>
            </a:fld>
            <a:endParaRPr lang="en-US"/>
          </a:p>
        </p:txBody>
      </p:sp>
    </p:spTree>
    <p:extLst>
      <p:ext uri="{BB962C8B-B14F-4D97-AF65-F5344CB8AC3E}">
        <p14:creationId xmlns:p14="http://schemas.microsoft.com/office/powerpoint/2010/main" val="24535018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DA58A64-2E4C-4EEF-A81A-2ED9860B774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66FE55B-B6A5-4DA4-870F-EEF70EDB0F49}"/>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C405144-7331-4C53-9A23-D0EE2ADF5376}"/>
              </a:ext>
            </a:extLst>
          </p:cNvPr>
          <p:cNvSpPr>
            <a:spLocks noGrp="1"/>
          </p:cNvSpPr>
          <p:nvPr>
            <p:ph type="dt" sz="half" idx="10"/>
          </p:nvPr>
        </p:nvSpPr>
        <p:spPr/>
        <p:txBody>
          <a:bodyPr/>
          <a:lstStyle/>
          <a:p>
            <a:fld id="{18317F9B-D70D-4891-A047-0C8886A25580}" type="datetimeFigureOut">
              <a:rPr lang="en-US" smtClean="0"/>
              <a:t>8/10/2020</a:t>
            </a:fld>
            <a:endParaRPr lang="en-US"/>
          </a:p>
        </p:txBody>
      </p:sp>
      <p:sp>
        <p:nvSpPr>
          <p:cNvPr id="5" name="Footer Placeholder 4">
            <a:extLst>
              <a:ext uri="{FF2B5EF4-FFF2-40B4-BE49-F238E27FC236}">
                <a16:creationId xmlns:a16="http://schemas.microsoft.com/office/drawing/2014/main" id="{5E3CCCF3-ABE9-4A03-9798-649B66D9F68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340A11D-EE32-460E-B2B1-1B398185F5D8}"/>
              </a:ext>
            </a:extLst>
          </p:cNvPr>
          <p:cNvSpPr>
            <a:spLocks noGrp="1"/>
          </p:cNvSpPr>
          <p:nvPr>
            <p:ph type="sldNum" sz="quarter" idx="12"/>
          </p:nvPr>
        </p:nvSpPr>
        <p:spPr/>
        <p:txBody>
          <a:bodyPr/>
          <a:lstStyle/>
          <a:p>
            <a:fld id="{8654B82F-2C18-4C17-8609-38C8C1BFB900}" type="slidenum">
              <a:rPr lang="en-US" smtClean="0"/>
              <a:t>‹#›</a:t>
            </a:fld>
            <a:endParaRPr lang="en-US"/>
          </a:p>
        </p:txBody>
      </p:sp>
    </p:spTree>
    <p:extLst>
      <p:ext uri="{BB962C8B-B14F-4D97-AF65-F5344CB8AC3E}">
        <p14:creationId xmlns:p14="http://schemas.microsoft.com/office/powerpoint/2010/main" val="5506652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484040F-1C66-4947-99F8-1C776B142A57}"/>
              </a:ext>
            </a:extLst>
          </p:cNvPr>
          <p:cNvSpPr>
            <a:spLocks noGrp="1"/>
          </p:cNvSpPr>
          <p:nvPr>
            <p:ph idx="1"/>
          </p:nvPr>
        </p:nvSpPr>
        <p:spPr>
          <a:xfrm>
            <a:off x="612843" y="1640881"/>
            <a:ext cx="10963072" cy="4834588"/>
          </a:xfrm>
        </p:spPr>
        <p:txBody>
          <a:bodyPr>
            <a:normAutofit/>
          </a:bodyPr>
          <a:lstStyle>
            <a:lvl1pPr>
              <a:defRPr sz="3200"/>
            </a:lvl1pPr>
            <a:lvl2pPr>
              <a:defRPr sz="2800"/>
            </a:lvl2pPr>
            <a:lvl3pPr>
              <a:defRPr sz="2400"/>
            </a:lvl3pPr>
            <a:lvl4pPr>
              <a:defRPr sz="2000"/>
            </a:lvl4pPr>
            <a:lvl5pPr>
              <a:defRPr sz="2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1F80D2-4C7E-422E-84A9-CDC2393501FB}"/>
              </a:ext>
            </a:extLst>
          </p:cNvPr>
          <p:cNvSpPr>
            <a:spLocks noGrp="1"/>
          </p:cNvSpPr>
          <p:nvPr>
            <p:ph type="dt" sz="half" idx="10"/>
          </p:nvPr>
        </p:nvSpPr>
        <p:spPr/>
        <p:txBody>
          <a:bodyPr/>
          <a:lstStyle/>
          <a:p>
            <a:fld id="{18317F9B-D70D-4891-A047-0C8886A25580}" type="datetimeFigureOut">
              <a:rPr lang="en-US" smtClean="0"/>
              <a:t>8/10/2020</a:t>
            </a:fld>
            <a:endParaRPr lang="en-US"/>
          </a:p>
        </p:txBody>
      </p:sp>
      <p:sp>
        <p:nvSpPr>
          <p:cNvPr id="5" name="Footer Placeholder 4">
            <a:extLst>
              <a:ext uri="{FF2B5EF4-FFF2-40B4-BE49-F238E27FC236}">
                <a16:creationId xmlns:a16="http://schemas.microsoft.com/office/drawing/2014/main" id="{24F92143-FD08-4EC3-AC9A-02A10B89EC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014E32-4038-49B9-9800-3FEEADAF52B9}"/>
              </a:ext>
            </a:extLst>
          </p:cNvPr>
          <p:cNvSpPr>
            <a:spLocks noGrp="1"/>
          </p:cNvSpPr>
          <p:nvPr>
            <p:ph type="sldNum" sz="quarter" idx="12"/>
          </p:nvPr>
        </p:nvSpPr>
        <p:spPr/>
        <p:txBody>
          <a:bodyPr/>
          <a:lstStyle/>
          <a:p>
            <a:fld id="{8654B82F-2C18-4C17-8609-38C8C1BFB900}" type="slidenum">
              <a:rPr lang="en-US" smtClean="0"/>
              <a:t>‹#›</a:t>
            </a:fld>
            <a:endParaRPr lang="en-US"/>
          </a:p>
        </p:txBody>
      </p:sp>
    </p:spTree>
    <p:extLst>
      <p:ext uri="{BB962C8B-B14F-4D97-AF65-F5344CB8AC3E}">
        <p14:creationId xmlns:p14="http://schemas.microsoft.com/office/powerpoint/2010/main" val="25013268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62AD7C-C492-46A1-84D1-AA89832E972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7CA6B6B-F264-4357-BE40-4FAA14DA8AE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D1D66052-474E-4A2F-8A98-AF6A2EAB94FF}"/>
              </a:ext>
            </a:extLst>
          </p:cNvPr>
          <p:cNvSpPr>
            <a:spLocks noGrp="1"/>
          </p:cNvSpPr>
          <p:nvPr>
            <p:ph type="dt" sz="half" idx="10"/>
          </p:nvPr>
        </p:nvSpPr>
        <p:spPr/>
        <p:txBody>
          <a:bodyPr/>
          <a:lstStyle/>
          <a:p>
            <a:fld id="{18317F9B-D70D-4891-A047-0C8886A25580}" type="datetimeFigureOut">
              <a:rPr lang="en-US" smtClean="0"/>
              <a:t>8/10/2020</a:t>
            </a:fld>
            <a:endParaRPr lang="en-US"/>
          </a:p>
        </p:txBody>
      </p:sp>
      <p:sp>
        <p:nvSpPr>
          <p:cNvPr id="5" name="Footer Placeholder 4">
            <a:extLst>
              <a:ext uri="{FF2B5EF4-FFF2-40B4-BE49-F238E27FC236}">
                <a16:creationId xmlns:a16="http://schemas.microsoft.com/office/drawing/2014/main" id="{D2026B82-2812-4815-B421-8CEEF86C32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7E2A52A-335C-48BF-B0F9-FAD7F688CA10}"/>
              </a:ext>
            </a:extLst>
          </p:cNvPr>
          <p:cNvSpPr>
            <a:spLocks noGrp="1"/>
          </p:cNvSpPr>
          <p:nvPr>
            <p:ph type="sldNum" sz="quarter" idx="12"/>
          </p:nvPr>
        </p:nvSpPr>
        <p:spPr/>
        <p:txBody>
          <a:bodyPr/>
          <a:lstStyle/>
          <a:p>
            <a:fld id="{8654B82F-2C18-4C17-8609-38C8C1BFB900}" type="slidenum">
              <a:rPr lang="en-US" smtClean="0"/>
              <a:t>‹#›</a:t>
            </a:fld>
            <a:endParaRPr lang="en-US"/>
          </a:p>
        </p:txBody>
      </p:sp>
    </p:spTree>
    <p:extLst>
      <p:ext uri="{BB962C8B-B14F-4D97-AF65-F5344CB8AC3E}">
        <p14:creationId xmlns:p14="http://schemas.microsoft.com/office/powerpoint/2010/main" val="1947193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B43679-B522-40DC-9406-09FFB8B56BF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BF50408-58FA-4DB8-BBB8-8C5FDE203FD1}"/>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7961A9A-4A55-4BBC-A626-20F165F086BE}"/>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58C7E48-D5DC-4D94-BCEF-8785EA3A9EC8}"/>
              </a:ext>
            </a:extLst>
          </p:cNvPr>
          <p:cNvSpPr>
            <a:spLocks noGrp="1"/>
          </p:cNvSpPr>
          <p:nvPr>
            <p:ph type="dt" sz="half" idx="10"/>
          </p:nvPr>
        </p:nvSpPr>
        <p:spPr/>
        <p:txBody>
          <a:bodyPr/>
          <a:lstStyle/>
          <a:p>
            <a:fld id="{18317F9B-D70D-4891-A047-0C8886A25580}" type="datetimeFigureOut">
              <a:rPr lang="en-US" smtClean="0"/>
              <a:t>8/10/2020</a:t>
            </a:fld>
            <a:endParaRPr lang="en-US"/>
          </a:p>
        </p:txBody>
      </p:sp>
      <p:sp>
        <p:nvSpPr>
          <p:cNvPr id="6" name="Footer Placeholder 5">
            <a:extLst>
              <a:ext uri="{FF2B5EF4-FFF2-40B4-BE49-F238E27FC236}">
                <a16:creationId xmlns:a16="http://schemas.microsoft.com/office/drawing/2014/main" id="{001BD8E2-6896-4EEE-9488-3392CB5CC14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EC227F1-2A90-46BB-B7A4-D9A84B2D4049}"/>
              </a:ext>
            </a:extLst>
          </p:cNvPr>
          <p:cNvSpPr>
            <a:spLocks noGrp="1"/>
          </p:cNvSpPr>
          <p:nvPr>
            <p:ph type="sldNum" sz="quarter" idx="12"/>
          </p:nvPr>
        </p:nvSpPr>
        <p:spPr/>
        <p:txBody>
          <a:bodyPr/>
          <a:lstStyle/>
          <a:p>
            <a:fld id="{8654B82F-2C18-4C17-8609-38C8C1BFB900}" type="slidenum">
              <a:rPr lang="en-US" smtClean="0"/>
              <a:t>‹#›</a:t>
            </a:fld>
            <a:endParaRPr lang="en-US"/>
          </a:p>
        </p:txBody>
      </p:sp>
    </p:spTree>
    <p:extLst>
      <p:ext uri="{BB962C8B-B14F-4D97-AF65-F5344CB8AC3E}">
        <p14:creationId xmlns:p14="http://schemas.microsoft.com/office/powerpoint/2010/main" val="7299211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CB02B-2067-4FD2-B78C-95775C77507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24C3C2F-CAAB-4B07-A170-6E1E5FCB62C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36BE67D-33F2-4BE1-ACAB-1C5739C010D5}"/>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A874E0F-772D-41BB-94A9-0C6BDF9E847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A823CB79-B961-4EBF-984B-1EC975FA5C30}"/>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9761BD2-DDEF-4A2E-BCF3-0DD9CF0A87FC}"/>
              </a:ext>
            </a:extLst>
          </p:cNvPr>
          <p:cNvSpPr>
            <a:spLocks noGrp="1"/>
          </p:cNvSpPr>
          <p:nvPr>
            <p:ph type="dt" sz="half" idx="10"/>
          </p:nvPr>
        </p:nvSpPr>
        <p:spPr/>
        <p:txBody>
          <a:bodyPr/>
          <a:lstStyle/>
          <a:p>
            <a:fld id="{18317F9B-D70D-4891-A047-0C8886A25580}" type="datetimeFigureOut">
              <a:rPr lang="en-US" smtClean="0"/>
              <a:t>8/10/2020</a:t>
            </a:fld>
            <a:endParaRPr lang="en-US"/>
          </a:p>
        </p:txBody>
      </p:sp>
      <p:sp>
        <p:nvSpPr>
          <p:cNvPr id="8" name="Footer Placeholder 7">
            <a:extLst>
              <a:ext uri="{FF2B5EF4-FFF2-40B4-BE49-F238E27FC236}">
                <a16:creationId xmlns:a16="http://schemas.microsoft.com/office/drawing/2014/main" id="{2A615527-EC9C-4C43-8EBA-270002FED64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23B6992-A8F0-47B8-99A3-4690788C242E}"/>
              </a:ext>
            </a:extLst>
          </p:cNvPr>
          <p:cNvSpPr>
            <a:spLocks noGrp="1"/>
          </p:cNvSpPr>
          <p:nvPr>
            <p:ph type="sldNum" sz="quarter" idx="12"/>
          </p:nvPr>
        </p:nvSpPr>
        <p:spPr/>
        <p:txBody>
          <a:bodyPr/>
          <a:lstStyle/>
          <a:p>
            <a:fld id="{8654B82F-2C18-4C17-8609-38C8C1BFB900}" type="slidenum">
              <a:rPr lang="en-US" smtClean="0"/>
              <a:t>‹#›</a:t>
            </a:fld>
            <a:endParaRPr lang="en-US"/>
          </a:p>
        </p:txBody>
      </p:sp>
    </p:spTree>
    <p:extLst>
      <p:ext uri="{BB962C8B-B14F-4D97-AF65-F5344CB8AC3E}">
        <p14:creationId xmlns:p14="http://schemas.microsoft.com/office/powerpoint/2010/main" val="18818562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4D3795-A83D-486A-8551-16D5516DE25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91EA4B6-A3FD-44BA-818D-0E0DB5698FBF}"/>
              </a:ext>
            </a:extLst>
          </p:cNvPr>
          <p:cNvSpPr>
            <a:spLocks noGrp="1"/>
          </p:cNvSpPr>
          <p:nvPr>
            <p:ph type="dt" sz="half" idx="10"/>
          </p:nvPr>
        </p:nvSpPr>
        <p:spPr/>
        <p:txBody>
          <a:bodyPr/>
          <a:lstStyle/>
          <a:p>
            <a:fld id="{18317F9B-D70D-4891-A047-0C8886A25580}" type="datetimeFigureOut">
              <a:rPr lang="en-US" smtClean="0"/>
              <a:t>8/10/2020</a:t>
            </a:fld>
            <a:endParaRPr lang="en-US"/>
          </a:p>
        </p:txBody>
      </p:sp>
      <p:sp>
        <p:nvSpPr>
          <p:cNvPr id="4" name="Footer Placeholder 3">
            <a:extLst>
              <a:ext uri="{FF2B5EF4-FFF2-40B4-BE49-F238E27FC236}">
                <a16:creationId xmlns:a16="http://schemas.microsoft.com/office/drawing/2014/main" id="{839EE7FC-B4F7-411D-8FAF-DDA746F85D8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5909728-70A4-4B0E-BB75-0C852D39ACD0}"/>
              </a:ext>
            </a:extLst>
          </p:cNvPr>
          <p:cNvSpPr>
            <a:spLocks noGrp="1"/>
          </p:cNvSpPr>
          <p:nvPr>
            <p:ph type="sldNum" sz="quarter" idx="12"/>
          </p:nvPr>
        </p:nvSpPr>
        <p:spPr/>
        <p:txBody>
          <a:bodyPr/>
          <a:lstStyle/>
          <a:p>
            <a:fld id="{8654B82F-2C18-4C17-8609-38C8C1BFB900}" type="slidenum">
              <a:rPr lang="en-US" smtClean="0"/>
              <a:t>‹#›</a:t>
            </a:fld>
            <a:endParaRPr lang="en-US"/>
          </a:p>
        </p:txBody>
      </p:sp>
    </p:spTree>
    <p:extLst>
      <p:ext uri="{BB962C8B-B14F-4D97-AF65-F5344CB8AC3E}">
        <p14:creationId xmlns:p14="http://schemas.microsoft.com/office/powerpoint/2010/main" val="39872160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D0833E4-F02F-45BD-8E4F-4182A77DF418}"/>
              </a:ext>
            </a:extLst>
          </p:cNvPr>
          <p:cNvSpPr>
            <a:spLocks noGrp="1"/>
          </p:cNvSpPr>
          <p:nvPr>
            <p:ph type="dt" sz="half" idx="10"/>
          </p:nvPr>
        </p:nvSpPr>
        <p:spPr/>
        <p:txBody>
          <a:bodyPr/>
          <a:lstStyle/>
          <a:p>
            <a:fld id="{18317F9B-D70D-4891-A047-0C8886A25580}" type="datetimeFigureOut">
              <a:rPr lang="en-US" smtClean="0"/>
              <a:t>8/10/2020</a:t>
            </a:fld>
            <a:endParaRPr lang="en-US"/>
          </a:p>
        </p:txBody>
      </p:sp>
      <p:sp>
        <p:nvSpPr>
          <p:cNvPr id="3" name="Footer Placeholder 2">
            <a:extLst>
              <a:ext uri="{FF2B5EF4-FFF2-40B4-BE49-F238E27FC236}">
                <a16:creationId xmlns:a16="http://schemas.microsoft.com/office/drawing/2014/main" id="{73789AEA-F524-48DF-918C-04B20B95E4B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B6E2EA0-9866-400C-8538-232434DA4607}"/>
              </a:ext>
            </a:extLst>
          </p:cNvPr>
          <p:cNvSpPr>
            <a:spLocks noGrp="1"/>
          </p:cNvSpPr>
          <p:nvPr>
            <p:ph type="sldNum" sz="quarter" idx="12"/>
          </p:nvPr>
        </p:nvSpPr>
        <p:spPr/>
        <p:txBody>
          <a:bodyPr/>
          <a:lstStyle/>
          <a:p>
            <a:fld id="{8654B82F-2C18-4C17-8609-38C8C1BFB900}" type="slidenum">
              <a:rPr lang="en-US" smtClean="0"/>
              <a:t>‹#›</a:t>
            </a:fld>
            <a:endParaRPr lang="en-US"/>
          </a:p>
        </p:txBody>
      </p:sp>
    </p:spTree>
    <p:extLst>
      <p:ext uri="{BB962C8B-B14F-4D97-AF65-F5344CB8AC3E}">
        <p14:creationId xmlns:p14="http://schemas.microsoft.com/office/powerpoint/2010/main" val="32001432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C64D1B-7181-4A25-B7D4-D300FFF97E8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8CA954E-6C12-4301-B012-5485995BDD2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489A550-FEA1-463C-89C9-6401D4CE2E8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67D2443-22FD-4925-B3D5-275E09EA4C4B}"/>
              </a:ext>
            </a:extLst>
          </p:cNvPr>
          <p:cNvSpPr>
            <a:spLocks noGrp="1"/>
          </p:cNvSpPr>
          <p:nvPr>
            <p:ph type="dt" sz="half" idx="10"/>
          </p:nvPr>
        </p:nvSpPr>
        <p:spPr/>
        <p:txBody>
          <a:bodyPr/>
          <a:lstStyle/>
          <a:p>
            <a:fld id="{18317F9B-D70D-4891-A047-0C8886A25580}" type="datetimeFigureOut">
              <a:rPr lang="en-US" smtClean="0"/>
              <a:t>8/10/2020</a:t>
            </a:fld>
            <a:endParaRPr lang="en-US"/>
          </a:p>
        </p:txBody>
      </p:sp>
      <p:sp>
        <p:nvSpPr>
          <p:cNvPr id="6" name="Footer Placeholder 5">
            <a:extLst>
              <a:ext uri="{FF2B5EF4-FFF2-40B4-BE49-F238E27FC236}">
                <a16:creationId xmlns:a16="http://schemas.microsoft.com/office/drawing/2014/main" id="{0F2211F7-C040-4DA4-9E5F-F8382B933A1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38E0FE5-1A53-4A3D-AF4A-59B422B0D9DF}"/>
              </a:ext>
            </a:extLst>
          </p:cNvPr>
          <p:cNvSpPr>
            <a:spLocks noGrp="1"/>
          </p:cNvSpPr>
          <p:nvPr>
            <p:ph type="sldNum" sz="quarter" idx="12"/>
          </p:nvPr>
        </p:nvSpPr>
        <p:spPr/>
        <p:txBody>
          <a:bodyPr/>
          <a:lstStyle/>
          <a:p>
            <a:fld id="{8654B82F-2C18-4C17-8609-38C8C1BFB900}" type="slidenum">
              <a:rPr lang="en-US" smtClean="0"/>
              <a:t>‹#›</a:t>
            </a:fld>
            <a:endParaRPr lang="en-US"/>
          </a:p>
        </p:txBody>
      </p:sp>
    </p:spTree>
    <p:extLst>
      <p:ext uri="{BB962C8B-B14F-4D97-AF65-F5344CB8AC3E}">
        <p14:creationId xmlns:p14="http://schemas.microsoft.com/office/powerpoint/2010/main" val="41887508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6104A2-C28C-41DF-88DE-7D1517E874B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260EB3D-3BEF-42A6-B9D2-18F86BDCC2C8}"/>
              </a:ext>
            </a:extLst>
          </p:cNvPr>
          <p:cNvSpPr>
            <a:spLocks noGrp="1"/>
          </p:cNvSpPr>
          <p:nvPr>
            <p:ph type="pic" idx="1"/>
          </p:nvPr>
        </p:nvSpPr>
        <p:spPr>
          <a:xfrm rot="5400000">
            <a:off x="5468875" y="994572"/>
            <a:ext cx="6099787" cy="4708770"/>
          </a:xfrm>
          <a:prstGeom prst="rtTriangle">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4B14256-BEA2-4DEA-94D0-BA9581B5C75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1393BFE-34FA-4D69-A888-8669335138C3}"/>
              </a:ext>
            </a:extLst>
          </p:cNvPr>
          <p:cNvSpPr>
            <a:spLocks noGrp="1"/>
          </p:cNvSpPr>
          <p:nvPr>
            <p:ph type="dt" sz="half" idx="10"/>
          </p:nvPr>
        </p:nvSpPr>
        <p:spPr/>
        <p:txBody>
          <a:bodyPr/>
          <a:lstStyle/>
          <a:p>
            <a:fld id="{18317F9B-D70D-4891-A047-0C8886A25580}" type="datetimeFigureOut">
              <a:rPr lang="en-US" smtClean="0"/>
              <a:t>8/10/2020</a:t>
            </a:fld>
            <a:endParaRPr lang="en-US"/>
          </a:p>
        </p:txBody>
      </p:sp>
      <p:sp>
        <p:nvSpPr>
          <p:cNvPr id="6" name="Footer Placeholder 5">
            <a:extLst>
              <a:ext uri="{FF2B5EF4-FFF2-40B4-BE49-F238E27FC236}">
                <a16:creationId xmlns:a16="http://schemas.microsoft.com/office/drawing/2014/main" id="{D72B5231-B5BB-4F59-A4FA-10D2211650D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F75E3D5-A8AE-4417-AA9A-28674FD67099}"/>
              </a:ext>
            </a:extLst>
          </p:cNvPr>
          <p:cNvSpPr>
            <a:spLocks noGrp="1"/>
          </p:cNvSpPr>
          <p:nvPr>
            <p:ph type="sldNum" sz="quarter" idx="12"/>
          </p:nvPr>
        </p:nvSpPr>
        <p:spPr/>
        <p:txBody>
          <a:bodyPr/>
          <a:lstStyle/>
          <a:p>
            <a:fld id="{8654B82F-2C18-4C17-8609-38C8C1BFB900}" type="slidenum">
              <a:rPr lang="en-US" smtClean="0"/>
              <a:t>‹#›</a:t>
            </a:fld>
            <a:endParaRPr lang="en-US"/>
          </a:p>
        </p:txBody>
      </p:sp>
    </p:spTree>
    <p:extLst>
      <p:ext uri="{BB962C8B-B14F-4D97-AF65-F5344CB8AC3E}">
        <p14:creationId xmlns:p14="http://schemas.microsoft.com/office/powerpoint/2010/main" val="3844324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F77201F-42A6-492B-9734-10265D532CE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87DBB20-93D9-4939-8398-46827933990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E6F9DD4-82CE-4D38-ABEA-F9D2B1C12D6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Gill Sans MT" panose="020B0502020104020203" pitchFamily="34" charset="0"/>
              </a:defRPr>
            </a:lvl1pPr>
          </a:lstStyle>
          <a:p>
            <a:fld id="{18317F9B-D70D-4891-A047-0C8886A25580}" type="datetimeFigureOut">
              <a:rPr lang="en-US" smtClean="0"/>
              <a:pPr/>
              <a:t>8/10/2020</a:t>
            </a:fld>
            <a:endParaRPr lang="en-US"/>
          </a:p>
        </p:txBody>
      </p:sp>
      <p:sp>
        <p:nvSpPr>
          <p:cNvPr id="5" name="Footer Placeholder 4">
            <a:extLst>
              <a:ext uri="{FF2B5EF4-FFF2-40B4-BE49-F238E27FC236}">
                <a16:creationId xmlns:a16="http://schemas.microsoft.com/office/drawing/2014/main" id="{7FD14010-D22D-419F-9D52-2D24E958D3C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Gill Sans MT" panose="020B0502020104020203" pitchFamily="34" charset="0"/>
              </a:defRPr>
            </a:lvl1pPr>
          </a:lstStyle>
          <a:p>
            <a:endParaRPr lang="en-US"/>
          </a:p>
        </p:txBody>
      </p:sp>
      <p:sp>
        <p:nvSpPr>
          <p:cNvPr id="6" name="Slide Number Placeholder 5">
            <a:extLst>
              <a:ext uri="{FF2B5EF4-FFF2-40B4-BE49-F238E27FC236}">
                <a16:creationId xmlns:a16="http://schemas.microsoft.com/office/drawing/2014/main" id="{7403FE3C-F9C2-4265-8E85-81CBFDFEC85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Gill Sans MT" panose="020B0502020104020203" pitchFamily="34" charset="0"/>
              </a:defRPr>
            </a:lvl1pPr>
          </a:lstStyle>
          <a:p>
            <a:fld id="{8654B82F-2C18-4C17-8609-38C8C1BFB900}" type="slidenum">
              <a:rPr lang="en-US" smtClean="0"/>
              <a:pPr/>
              <a:t>‹#›</a:t>
            </a:fld>
            <a:endParaRPr lang="en-US"/>
          </a:p>
        </p:txBody>
      </p:sp>
    </p:spTree>
    <p:extLst>
      <p:ext uri="{BB962C8B-B14F-4D97-AF65-F5344CB8AC3E}">
        <p14:creationId xmlns:p14="http://schemas.microsoft.com/office/powerpoint/2010/main" val="3197688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Gill Sans MT" panose="020B0502020104020203"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Gill Sans MT" panose="020B050202010402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Gill Sans MT" panose="020B050202010402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Gill Sans MT" panose="020B050202010402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ill Sans MT" panose="020B050202010402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ill Sans MT" panose="020B050202010402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1.tiff"/></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2.tiff"/></Relationships>
</file>

<file path=ppt/slides/_rels/slide1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3.xml"/><Relationship Id="rId5" Type="http://schemas.openxmlformats.org/officeDocument/2006/relationships/image" Target="../media/image9.png"/><Relationship Id="rId4" Type="http://schemas.openxmlformats.org/officeDocument/2006/relationships/image" Target="../media/image2.tiff"/></Relationships>
</file>

<file path=ppt/slides/_rels/slide13.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5.xml"/><Relationship Id="rId5" Type="http://schemas.openxmlformats.org/officeDocument/2006/relationships/image" Target="../media/image10.png"/><Relationship Id="rId4" Type="http://schemas.openxmlformats.org/officeDocument/2006/relationships/image" Target="../media/image2.tiff"/></Relationships>
</file>

<file path=ppt/slides/_rels/slide15.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13.jpeg"/><Relationship Id="rId2" Type="http://schemas.openxmlformats.org/officeDocument/2006/relationships/slideLayout" Target="../slideLayouts/slideLayout2.xml"/><Relationship Id="rId1" Type="http://schemas.openxmlformats.org/officeDocument/2006/relationships/tags" Target="../tags/tag1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2.tiff"/></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8.xml"/><Relationship Id="rId4" Type="http://schemas.openxmlformats.org/officeDocument/2006/relationships/image" Target="../media/image2.tiff"/></Relationships>
</file>

<file path=ppt/slides/_rels/slide18.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 Id="rId5" Type="http://schemas.openxmlformats.org/officeDocument/2006/relationships/comments" Target="../comments/comment1.xml"/><Relationship Id="rId4" Type="http://schemas.openxmlformats.org/officeDocument/2006/relationships/image" Target="../media/image2.tiff"/></Relationships>
</file>

<file path=ppt/slides/_rels/slide3.xml.rels><?xml version="1.0" encoding="UTF-8" standalone="yes"?>
<Relationships xmlns="http://schemas.openxmlformats.org/package/2006/relationships"><Relationship Id="rId8" Type="http://schemas.openxmlformats.org/officeDocument/2006/relationships/comments" Target="../comments/comment2.xml"/><Relationship Id="rId3" Type="http://schemas.openxmlformats.org/officeDocument/2006/relationships/notesSlide" Target="../notesSlides/notesSlide3.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tiff"/></Relationships>
</file>

<file path=ppt/slides/_rels/slide4.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6.xml"/><Relationship Id="rId5" Type="http://schemas.openxmlformats.org/officeDocument/2006/relationships/image" Target="../media/image5.png"/><Relationship Id="rId4" Type="http://schemas.openxmlformats.org/officeDocument/2006/relationships/image" Target="../media/image2.tiff"/></Relationships>
</file>

<file path=ppt/slides/_rels/slide6.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8.xml"/><Relationship Id="rId5" Type="http://schemas.openxmlformats.org/officeDocument/2006/relationships/image" Target="../media/image6.png"/><Relationship Id="rId4" Type="http://schemas.openxmlformats.org/officeDocument/2006/relationships/image" Target="../media/image2.tiff"/></Relationships>
</file>

<file path=ppt/slides/_rels/slide8.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0.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2.tif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47D2A13-0B6C-47D2-9CD4-3DDE8A8ECD53}"/>
              </a:ext>
            </a:extLst>
          </p:cNvPr>
          <p:cNvSpPr txBox="1"/>
          <p:nvPr/>
        </p:nvSpPr>
        <p:spPr>
          <a:xfrm>
            <a:off x="336501" y="3041495"/>
            <a:ext cx="10598199" cy="1568605"/>
          </a:xfrm>
          <a:prstGeom prst="rect">
            <a:avLst/>
          </a:prstGeom>
        </p:spPr>
        <p:txBody>
          <a:bodyPr vert="horz" lIns="91440" tIns="45720" rIns="91440" bIns="45720" rtlCol="0" anchor="b">
            <a:normAutofit/>
          </a:bodyPr>
          <a:lstStyle/>
          <a:p>
            <a:pPr marL="0" marR="0" lvl="0" indent="0" defTabSz="914400" rtl="0" eaLnBrk="1" fontAlgn="auto" latinLnBrk="0" hangingPunct="1">
              <a:lnSpc>
                <a:spcPct val="90000"/>
              </a:lnSpc>
              <a:spcBef>
                <a:spcPct val="0"/>
              </a:spcBef>
              <a:spcAft>
                <a:spcPts val="600"/>
              </a:spcAft>
              <a:buClrTx/>
              <a:buSzTx/>
              <a:buFontTx/>
              <a:buNone/>
              <a:tabLst/>
              <a:defRPr/>
            </a:pPr>
            <a:r>
              <a:rPr lang="en-US" sz="8000" b="1" spc="100">
                <a:ln w="18000">
                  <a:solidFill>
                    <a:schemeClr val="tx1"/>
                  </a:solidFill>
                  <a:prstDash val="solid"/>
                </a:ln>
                <a:noFill/>
                <a:latin typeface="Gotham Black"/>
                <a:cs typeface="Gotham Black"/>
              </a:rPr>
              <a:t>APhA-ASP </a:t>
            </a:r>
          </a:p>
        </p:txBody>
      </p:sp>
      <p:sp>
        <p:nvSpPr>
          <p:cNvPr id="10" name="TextBox 9">
            <a:extLst>
              <a:ext uri="{FF2B5EF4-FFF2-40B4-BE49-F238E27FC236}">
                <a16:creationId xmlns:a16="http://schemas.microsoft.com/office/drawing/2014/main" id="{D47D2A13-0B6C-47D2-9CD4-3DDE8A8ECD53}"/>
              </a:ext>
            </a:extLst>
          </p:cNvPr>
          <p:cNvSpPr txBox="1"/>
          <p:nvPr/>
        </p:nvSpPr>
        <p:spPr>
          <a:xfrm>
            <a:off x="336501" y="1323241"/>
            <a:ext cx="6810604" cy="3286859"/>
          </a:xfrm>
          <a:prstGeom prst="rect">
            <a:avLst/>
          </a:prstGeom>
        </p:spPr>
        <p:txBody>
          <a:bodyPr vert="horz" lIns="91440" tIns="45720" rIns="91440" bIns="45720" rtlCol="0" anchor="t" anchorCtr="0">
            <a:normAutofit/>
          </a:bodyPr>
          <a:lstStyle/>
          <a:p>
            <a:pPr>
              <a:lnSpc>
                <a:spcPct val="80000"/>
              </a:lnSpc>
              <a:spcBef>
                <a:spcPct val="0"/>
              </a:spcBef>
              <a:spcAft>
                <a:spcPts val="600"/>
              </a:spcAft>
              <a:defRPr/>
            </a:pPr>
            <a:r>
              <a:rPr lang="en-US" sz="6000" dirty="0">
                <a:solidFill>
                  <a:srgbClr val="00C7B1"/>
                </a:solidFill>
                <a:latin typeface="Gotham Black"/>
                <a:cs typeface="Gotham Black"/>
              </a:rPr>
              <a:t>Explore Endless Opportunities with Membership in </a:t>
            </a:r>
          </a:p>
        </p:txBody>
      </p:sp>
    </p:spTree>
    <p:custDataLst>
      <p:tags r:id="rId1"/>
    </p:custDataLst>
    <p:extLst>
      <p:ext uri="{BB962C8B-B14F-4D97-AF65-F5344CB8AC3E}">
        <p14:creationId xmlns:p14="http://schemas.microsoft.com/office/powerpoint/2010/main" val="263510406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59="http://schemas.microsoft.com/office/powerpoint/2015/09/main" Requires="p159">
      <p:transition spd="slow">
        <p159:morph option="byObject"/>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47D2A13-0B6C-47D2-9CD4-3DDE8A8ECD53}"/>
              </a:ext>
            </a:extLst>
          </p:cNvPr>
          <p:cNvSpPr txBox="1"/>
          <p:nvPr/>
        </p:nvSpPr>
        <p:spPr>
          <a:xfrm>
            <a:off x="494156" y="429171"/>
            <a:ext cx="9954878" cy="945931"/>
          </a:xfrm>
          <a:prstGeom prst="rect">
            <a:avLst/>
          </a:prstGeom>
        </p:spPr>
        <p:txBody>
          <a:bodyPr vert="horz" lIns="91440" tIns="45720" rIns="91440" bIns="45720" rtlCol="0" anchor="t" anchorCtr="0">
            <a:normAutofit/>
          </a:bodyPr>
          <a:lstStyle/>
          <a:p>
            <a:pPr marL="0" marR="0" lvl="0" indent="0" algn="ctr" defTabSz="914400" rtl="0" eaLnBrk="1" fontAlgn="auto" latinLnBrk="0" hangingPunct="1">
              <a:lnSpc>
                <a:spcPct val="80000"/>
              </a:lnSpc>
              <a:spcBef>
                <a:spcPct val="0"/>
              </a:spcBef>
              <a:spcAft>
                <a:spcPts val="600"/>
              </a:spcAft>
              <a:buClrTx/>
              <a:buSzTx/>
              <a:buFontTx/>
              <a:buNone/>
              <a:tabLst/>
              <a:defRPr/>
            </a:pPr>
            <a:r>
              <a:rPr lang="en-US" sz="4000" cap="all">
                <a:ln>
                  <a:solidFill>
                    <a:schemeClr val="bg1"/>
                  </a:solidFill>
                </a:ln>
                <a:solidFill>
                  <a:schemeClr val="bg1"/>
                </a:solidFill>
                <a:latin typeface="Gotham Black"/>
                <a:cs typeface="Gotham Black"/>
              </a:rPr>
              <a:t>Programs &amp; Projects</a:t>
            </a:r>
          </a:p>
        </p:txBody>
      </p:sp>
      <p:sp>
        <p:nvSpPr>
          <p:cNvPr id="6" name="TextBox 5">
            <a:extLst>
              <a:ext uri="{FF2B5EF4-FFF2-40B4-BE49-F238E27FC236}">
                <a16:creationId xmlns:a16="http://schemas.microsoft.com/office/drawing/2014/main" id="{D47D2A13-0B6C-47D2-9CD4-3DDE8A8ECD53}"/>
              </a:ext>
            </a:extLst>
          </p:cNvPr>
          <p:cNvSpPr txBox="1"/>
          <p:nvPr/>
        </p:nvSpPr>
        <p:spPr>
          <a:xfrm>
            <a:off x="494156" y="2717783"/>
            <a:ext cx="7809016" cy="2817665"/>
          </a:xfrm>
          <a:prstGeom prst="rect">
            <a:avLst/>
          </a:prstGeom>
        </p:spPr>
        <p:txBody>
          <a:bodyPr vert="horz" lIns="91440" tIns="45720" rIns="91440" bIns="45720" rtlCol="0" anchor="t" anchorCtr="0">
            <a:normAutofit/>
          </a:bodyPr>
          <a:lstStyle/>
          <a:p>
            <a:pPr marL="0" marR="0" lvl="0" indent="0" defTabSz="914400" rtl="0" eaLnBrk="1" fontAlgn="auto" latinLnBrk="0" hangingPunct="1">
              <a:lnSpc>
                <a:spcPct val="80000"/>
              </a:lnSpc>
              <a:spcBef>
                <a:spcPct val="0"/>
              </a:spcBef>
              <a:spcAft>
                <a:spcPts val="600"/>
              </a:spcAft>
              <a:buClrTx/>
              <a:buSzTx/>
              <a:buFontTx/>
              <a:buNone/>
              <a:tabLst/>
              <a:defRPr/>
            </a:pPr>
            <a:r>
              <a:rPr lang="en-US" sz="3600">
                <a:solidFill>
                  <a:schemeClr val="bg1"/>
                </a:solidFill>
                <a:latin typeface="Gotham Book"/>
                <a:cs typeface="Gotham Book"/>
              </a:rPr>
              <a:t>Body copy goes here</a:t>
            </a:r>
          </a:p>
        </p:txBody>
      </p:sp>
      <p:sp>
        <p:nvSpPr>
          <p:cNvPr id="5" name="TextBox 4">
            <a:extLst>
              <a:ext uri="{FF2B5EF4-FFF2-40B4-BE49-F238E27FC236}">
                <a16:creationId xmlns:a16="http://schemas.microsoft.com/office/drawing/2014/main" id="{D47D2A13-0B6C-47D2-9CD4-3DDE8A8ECD53}"/>
              </a:ext>
            </a:extLst>
          </p:cNvPr>
          <p:cNvSpPr txBox="1"/>
          <p:nvPr/>
        </p:nvSpPr>
        <p:spPr>
          <a:xfrm>
            <a:off x="156174" y="1557360"/>
            <a:ext cx="6020870" cy="4690865"/>
          </a:xfrm>
          <a:prstGeom prst="rect">
            <a:avLst/>
          </a:prstGeom>
        </p:spPr>
        <p:txBody>
          <a:bodyPr vert="horz" lIns="91440" tIns="45720" rIns="91440" bIns="45720" rtlCol="0" anchor="t" anchorCtr="0">
            <a:normAutofit fontScale="92500" lnSpcReduction="20000"/>
          </a:bodyPr>
          <a:lstStyle/>
          <a:p>
            <a:r>
              <a:rPr lang="en-US" sz="4000" b="1" dirty="0">
                <a:solidFill>
                  <a:srgbClr val="000000"/>
                </a:solidFill>
                <a:latin typeface="Gotham Book"/>
                <a:cs typeface="Calibri"/>
              </a:rPr>
              <a:t>And More!</a:t>
            </a:r>
          </a:p>
          <a:p>
            <a:pPr marL="571500" indent="-571500">
              <a:buFont typeface="Arial" panose="020B0604020202020204" pitchFamily="34" charset="0"/>
              <a:buChar char="•"/>
            </a:pPr>
            <a:r>
              <a:rPr lang="en-US" sz="3600" dirty="0">
                <a:latin typeface="Gotham Book"/>
                <a:cs typeface="Calibri"/>
              </a:rPr>
              <a:t>Local Patient Care Projects</a:t>
            </a:r>
            <a:endParaRPr lang="en-US" sz="3600">
              <a:latin typeface="Gotham Book"/>
            </a:endParaRPr>
          </a:p>
          <a:p>
            <a:pPr marL="1028700" lvl="1" indent="-571500">
              <a:buFont typeface="Arial" panose="020B0604020202020204" pitchFamily="34" charset="0"/>
              <a:buChar char="•"/>
            </a:pPr>
            <a:r>
              <a:rPr lang="en-US" sz="2000" dirty="0">
                <a:latin typeface="Gotham Book"/>
                <a:cs typeface="Calibri"/>
              </a:rPr>
              <a:t>*insert your local patient care projects here if you have them*</a:t>
            </a:r>
          </a:p>
          <a:p>
            <a:pPr marL="571500" indent="-571500">
              <a:buFont typeface="Arial" panose="020B0604020202020204" pitchFamily="34" charset="0"/>
              <a:buChar char="•"/>
            </a:pPr>
            <a:r>
              <a:rPr lang="en-US" sz="3600" dirty="0">
                <a:latin typeface="Gotham Book"/>
              </a:rPr>
              <a:t>International Pharmaceutical Students' Federation (IPSF)</a:t>
            </a:r>
            <a:endParaRPr lang="en-US" sz="3600">
              <a:latin typeface="Gotham Book"/>
              <a:cs typeface="Calibri"/>
            </a:endParaRPr>
          </a:p>
          <a:p>
            <a:pPr marL="1028700" lvl="1" indent="-571500">
              <a:buFont typeface="Arial" panose="020B0604020202020204" pitchFamily="34" charset="0"/>
              <a:buChar char="•"/>
            </a:pPr>
            <a:r>
              <a:rPr lang="en-US" sz="2000" dirty="0">
                <a:latin typeface="Gotham Book"/>
                <a:cs typeface="Calibri"/>
              </a:rPr>
              <a:t>Local population health initiatives to make a global difference</a:t>
            </a:r>
          </a:p>
          <a:p>
            <a:pPr marL="1028700" lvl="1" indent="-571500">
              <a:buFont typeface="Arial" panose="020B0604020202020204" pitchFamily="34" charset="0"/>
              <a:buChar char="•"/>
            </a:pPr>
            <a:r>
              <a:rPr lang="en-US" sz="2000" dirty="0">
                <a:latin typeface="Gotham Book"/>
                <a:cs typeface="Calibri"/>
              </a:rPr>
              <a:t>Example: Vampire Cup, HIV/AIDS Awareness Campaign, Medicine Awareness Campaign, &amp; more</a:t>
            </a:r>
          </a:p>
          <a:p>
            <a:pPr marL="571500" indent="-571500">
              <a:buFont typeface="Arial" panose="020B0604020202020204" pitchFamily="34" charset="0"/>
              <a:buChar char="•"/>
            </a:pPr>
            <a:r>
              <a:rPr lang="en-US" sz="3600" dirty="0">
                <a:latin typeface="Gotham Book"/>
                <a:cs typeface="Calibri"/>
              </a:rPr>
              <a:t>Policy</a:t>
            </a:r>
          </a:p>
          <a:p>
            <a:pPr marL="571500" indent="-571500">
              <a:buFont typeface="Arial" panose="020B0604020202020204" pitchFamily="34" charset="0"/>
              <a:buChar char="•"/>
            </a:pPr>
            <a:endParaRPr lang="en-US" sz="3600" dirty="0">
              <a:latin typeface="Gotham Book"/>
              <a:cs typeface="Calibri"/>
            </a:endParaRPr>
          </a:p>
          <a:p>
            <a:r>
              <a:rPr lang="en-US" sz="3600" b="1" dirty="0">
                <a:solidFill>
                  <a:srgbClr val="485CC7"/>
                </a:solidFill>
                <a:latin typeface="Gotham Book"/>
                <a:cs typeface="Calibri"/>
              </a:rPr>
              <a:t>Your opportunities are endless!</a:t>
            </a:r>
          </a:p>
        </p:txBody>
      </p:sp>
      <p:pic>
        <p:nvPicPr>
          <p:cNvPr id="2" name="Picture 1">
            <a:extLst>
              <a:ext uri="{FF2B5EF4-FFF2-40B4-BE49-F238E27FC236}">
                <a16:creationId xmlns:a16="http://schemas.microsoft.com/office/drawing/2014/main" id="{B325C070-FB7A-426F-9972-79B3A47678B1}"/>
              </a:ext>
            </a:extLst>
          </p:cNvPr>
          <p:cNvPicPr>
            <a:picLocks noChangeAspect="1"/>
          </p:cNvPicPr>
          <p:nvPr/>
        </p:nvPicPr>
        <p:blipFill>
          <a:blip r:embed="rId5"/>
          <a:stretch>
            <a:fillRect/>
          </a:stretch>
        </p:blipFill>
        <p:spPr>
          <a:xfrm>
            <a:off x="6265064" y="1608162"/>
            <a:ext cx="4470814" cy="2895266"/>
          </a:xfrm>
          <a:prstGeom prst="rect">
            <a:avLst/>
          </a:prstGeom>
          <a:ln w="57150">
            <a:solidFill>
              <a:srgbClr val="DEA900"/>
            </a:solidFill>
          </a:ln>
        </p:spPr>
      </p:pic>
      <p:pic>
        <p:nvPicPr>
          <p:cNvPr id="3" name="Picture 2">
            <a:extLst>
              <a:ext uri="{FF2B5EF4-FFF2-40B4-BE49-F238E27FC236}">
                <a16:creationId xmlns:a16="http://schemas.microsoft.com/office/drawing/2014/main" id="{47A5B4E9-F2D9-41C9-9523-132211A9D90D}"/>
              </a:ext>
            </a:extLst>
          </p:cNvPr>
          <p:cNvPicPr>
            <a:picLocks noChangeAspect="1"/>
          </p:cNvPicPr>
          <p:nvPr/>
        </p:nvPicPr>
        <p:blipFill>
          <a:blip r:embed="rId6"/>
          <a:stretch>
            <a:fillRect/>
          </a:stretch>
        </p:blipFill>
        <p:spPr>
          <a:xfrm>
            <a:off x="7390126" y="4090521"/>
            <a:ext cx="3347544" cy="2621252"/>
          </a:xfrm>
          <a:prstGeom prst="rect">
            <a:avLst/>
          </a:prstGeom>
          <a:ln w="57150">
            <a:solidFill>
              <a:srgbClr val="DEA900"/>
            </a:solidFill>
          </a:ln>
        </p:spPr>
      </p:pic>
    </p:spTree>
    <p:custDataLst>
      <p:tags r:id="rId1"/>
    </p:custDataLst>
    <p:extLst>
      <p:ext uri="{BB962C8B-B14F-4D97-AF65-F5344CB8AC3E}">
        <p14:creationId xmlns:p14="http://schemas.microsoft.com/office/powerpoint/2010/main" val="139892758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47D2A13-0B6C-47D2-9CD4-3DDE8A8ECD53}"/>
              </a:ext>
            </a:extLst>
          </p:cNvPr>
          <p:cNvSpPr txBox="1"/>
          <p:nvPr/>
        </p:nvSpPr>
        <p:spPr>
          <a:xfrm>
            <a:off x="1247775" y="2605087"/>
            <a:ext cx="6496050" cy="1647825"/>
          </a:xfrm>
          <a:prstGeom prst="rect">
            <a:avLst/>
          </a:prstGeom>
        </p:spPr>
        <p:txBody>
          <a:bodyPr vert="horz" lIns="91440" tIns="45720" rIns="91440" bIns="45720" rtlCol="0" anchor="b">
            <a:no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lang="en-US" sz="7200" b="1" spc="100">
                <a:ln w="18000">
                  <a:solidFill>
                    <a:schemeClr val="tx1"/>
                  </a:solidFill>
                  <a:prstDash val="solid"/>
                </a:ln>
                <a:noFill/>
                <a:latin typeface="Gotham Black"/>
                <a:cs typeface="Gotham Black"/>
              </a:rPr>
              <a:t>Awards &amp; Scholarships</a:t>
            </a:r>
          </a:p>
        </p:txBody>
      </p:sp>
      <p:sp>
        <p:nvSpPr>
          <p:cNvPr id="10" name="TextBox 9">
            <a:extLst>
              <a:ext uri="{FF2B5EF4-FFF2-40B4-BE49-F238E27FC236}">
                <a16:creationId xmlns:a16="http://schemas.microsoft.com/office/drawing/2014/main" id="{D47D2A13-0B6C-47D2-9CD4-3DDE8A8ECD53}"/>
              </a:ext>
            </a:extLst>
          </p:cNvPr>
          <p:cNvSpPr txBox="1"/>
          <p:nvPr/>
        </p:nvSpPr>
        <p:spPr>
          <a:xfrm>
            <a:off x="336500" y="1323241"/>
            <a:ext cx="8864649" cy="3286859"/>
          </a:xfrm>
          <a:prstGeom prst="rect">
            <a:avLst/>
          </a:prstGeom>
        </p:spPr>
        <p:txBody>
          <a:bodyPr vert="horz" lIns="91440" tIns="45720" rIns="91440" bIns="45720" rtlCol="0" anchor="t" anchorCtr="0">
            <a:normAutofit/>
          </a:bodyPr>
          <a:lstStyle/>
          <a:p>
            <a:pPr marL="0" marR="0" lvl="0" indent="0" algn="ctr" defTabSz="914400" rtl="0" eaLnBrk="1" fontAlgn="auto" latinLnBrk="0" hangingPunct="1">
              <a:lnSpc>
                <a:spcPct val="80000"/>
              </a:lnSpc>
              <a:spcBef>
                <a:spcPct val="0"/>
              </a:spcBef>
              <a:spcAft>
                <a:spcPts val="600"/>
              </a:spcAft>
              <a:buClrTx/>
              <a:buSzTx/>
              <a:buFontTx/>
              <a:buNone/>
              <a:tabLst/>
              <a:defRPr/>
            </a:pPr>
            <a:endParaRPr lang="en-US" sz="6000">
              <a:solidFill>
                <a:srgbClr val="00C7B1"/>
              </a:solidFill>
              <a:latin typeface="Gotham Black"/>
              <a:cs typeface="Gotham Black"/>
            </a:endParaRPr>
          </a:p>
        </p:txBody>
      </p:sp>
    </p:spTree>
    <p:custDataLst>
      <p:tags r:id="rId1"/>
    </p:custDataLst>
    <p:extLst>
      <p:ext uri="{BB962C8B-B14F-4D97-AF65-F5344CB8AC3E}">
        <p14:creationId xmlns:p14="http://schemas.microsoft.com/office/powerpoint/2010/main" val="73379144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59="http://schemas.microsoft.com/office/powerpoint/2015/09/main" Requires="p159">
      <p:transition spd="slow">
        <p159:morph option="byObject"/>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47D2A13-0B6C-47D2-9CD4-3DDE8A8ECD53}"/>
              </a:ext>
            </a:extLst>
          </p:cNvPr>
          <p:cNvSpPr txBox="1"/>
          <p:nvPr/>
        </p:nvSpPr>
        <p:spPr>
          <a:xfrm>
            <a:off x="494156" y="429171"/>
            <a:ext cx="9954878" cy="945931"/>
          </a:xfrm>
          <a:prstGeom prst="rect">
            <a:avLst/>
          </a:prstGeom>
        </p:spPr>
        <p:txBody>
          <a:bodyPr vert="horz" lIns="91440" tIns="45720" rIns="91440" bIns="45720" rtlCol="0" anchor="t" anchorCtr="0">
            <a:normAutofit/>
          </a:bodyPr>
          <a:lstStyle/>
          <a:p>
            <a:pPr marL="0" marR="0" lvl="0" indent="0" algn="ctr" defTabSz="914400" rtl="0" eaLnBrk="1" fontAlgn="auto" latinLnBrk="0" hangingPunct="1">
              <a:lnSpc>
                <a:spcPct val="80000"/>
              </a:lnSpc>
              <a:spcBef>
                <a:spcPct val="0"/>
              </a:spcBef>
              <a:spcAft>
                <a:spcPts val="600"/>
              </a:spcAft>
              <a:buClrTx/>
              <a:buSzTx/>
              <a:buFontTx/>
              <a:buNone/>
              <a:tabLst/>
              <a:defRPr/>
            </a:pPr>
            <a:r>
              <a:rPr lang="en-US" sz="4000" cap="all">
                <a:ln>
                  <a:solidFill>
                    <a:schemeClr val="bg1"/>
                  </a:solidFill>
                </a:ln>
                <a:solidFill>
                  <a:schemeClr val="bg1"/>
                </a:solidFill>
                <a:latin typeface="Gotham Black"/>
                <a:cs typeface="Gotham Black"/>
              </a:rPr>
              <a:t>Awards &amp; Scholarships </a:t>
            </a:r>
          </a:p>
        </p:txBody>
      </p:sp>
      <p:sp>
        <p:nvSpPr>
          <p:cNvPr id="6" name="TextBox 5">
            <a:extLst>
              <a:ext uri="{FF2B5EF4-FFF2-40B4-BE49-F238E27FC236}">
                <a16:creationId xmlns:a16="http://schemas.microsoft.com/office/drawing/2014/main" id="{D47D2A13-0B6C-47D2-9CD4-3DDE8A8ECD53}"/>
              </a:ext>
            </a:extLst>
          </p:cNvPr>
          <p:cNvSpPr txBox="1"/>
          <p:nvPr/>
        </p:nvSpPr>
        <p:spPr>
          <a:xfrm>
            <a:off x="494156" y="2717783"/>
            <a:ext cx="7809016" cy="2817665"/>
          </a:xfrm>
          <a:prstGeom prst="rect">
            <a:avLst/>
          </a:prstGeom>
        </p:spPr>
        <p:txBody>
          <a:bodyPr vert="horz" lIns="91440" tIns="45720" rIns="91440" bIns="45720" rtlCol="0" anchor="t" anchorCtr="0">
            <a:normAutofit/>
          </a:bodyPr>
          <a:lstStyle/>
          <a:p>
            <a:pPr marL="0" marR="0" lvl="0" indent="0" defTabSz="914400" rtl="0" eaLnBrk="1" fontAlgn="auto" latinLnBrk="0" hangingPunct="1">
              <a:lnSpc>
                <a:spcPct val="80000"/>
              </a:lnSpc>
              <a:spcBef>
                <a:spcPct val="0"/>
              </a:spcBef>
              <a:spcAft>
                <a:spcPts val="600"/>
              </a:spcAft>
              <a:buClrTx/>
              <a:buSzTx/>
              <a:buFontTx/>
              <a:buNone/>
              <a:tabLst/>
              <a:defRPr/>
            </a:pPr>
            <a:r>
              <a:rPr lang="en-US" sz="3600">
                <a:solidFill>
                  <a:schemeClr val="bg1"/>
                </a:solidFill>
                <a:latin typeface="Gotham Book"/>
                <a:cs typeface="Gotham Book"/>
              </a:rPr>
              <a:t>B\</a:t>
            </a:r>
            <a:r>
              <a:rPr lang="en-US" sz="3600" err="1">
                <a:solidFill>
                  <a:schemeClr val="bg1"/>
                </a:solidFill>
                <a:latin typeface="Gotham Book"/>
                <a:cs typeface="Gotham Book"/>
              </a:rPr>
              <a:t>ody</a:t>
            </a:r>
            <a:r>
              <a:rPr lang="en-US" sz="3600">
                <a:solidFill>
                  <a:schemeClr val="bg1"/>
                </a:solidFill>
                <a:latin typeface="Gotham Book"/>
                <a:cs typeface="Gotham Book"/>
              </a:rPr>
              <a:t> copy goes here</a:t>
            </a:r>
          </a:p>
        </p:txBody>
      </p:sp>
      <p:sp>
        <p:nvSpPr>
          <p:cNvPr id="5" name="TextBox 4">
            <a:extLst>
              <a:ext uri="{FF2B5EF4-FFF2-40B4-BE49-F238E27FC236}">
                <a16:creationId xmlns:a16="http://schemas.microsoft.com/office/drawing/2014/main" id="{D47D2A13-0B6C-47D2-9CD4-3DDE8A8ECD53}"/>
              </a:ext>
            </a:extLst>
          </p:cNvPr>
          <p:cNvSpPr txBox="1"/>
          <p:nvPr/>
        </p:nvSpPr>
        <p:spPr>
          <a:xfrm>
            <a:off x="295275" y="1592913"/>
            <a:ext cx="6677025" cy="5090007"/>
          </a:xfrm>
          <a:prstGeom prst="rect">
            <a:avLst/>
          </a:prstGeom>
        </p:spPr>
        <p:txBody>
          <a:bodyPr vert="horz" lIns="91440" tIns="45720" rIns="91440" bIns="45720" rtlCol="0" anchor="t" anchorCtr="0">
            <a:normAutofit fontScale="70000" lnSpcReduction="20000"/>
          </a:bodyPr>
          <a:lstStyle/>
          <a:p>
            <a:r>
              <a:rPr lang="en-US" sz="4000" b="1" dirty="0">
                <a:latin typeface="Gotham Book"/>
                <a:cs typeface="Calibri"/>
              </a:rPr>
              <a:t>Get Recognized! </a:t>
            </a:r>
            <a:endParaRPr lang="en-US" sz="4000" b="1">
              <a:latin typeface="Gotham Book"/>
            </a:endParaRPr>
          </a:p>
          <a:p>
            <a:pPr marL="571500" indent="-571500">
              <a:buFont typeface="Arial" panose="020B0604020202020204" pitchFamily="34" charset="0"/>
              <a:buChar char="•"/>
            </a:pPr>
            <a:r>
              <a:rPr lang="en-US" sz="3600" dirty="0">
                <a:latin typeface="Gotham Book"/>
                <a:cs typeface="Calibri"/>
              </a:rPr>
              <a:t>**ADD YOUR CHAPTER MEMBER RECOGNITION INFORMATION** </a:t>
            </a:r>
            <a:endParaRPr lang="en-US" sz="3600">
              <a:latin typeface="Gotham Book"/>
            </a:endParaRPr>
          </a:p>
          <a:p>
            <a:pPr marL="571500" indent="-571500">
              <a:buFont typeface="Arial" panose="020B0604020202020204" pitchFamily="34" charset="0"/>
              <a:buChar char="•"/>
            </a:pPr>
            <a:endParaRPr lang="en-US" sz="3600" dirty="0">
              <a:latin typeface="Gotham Book"/>
            </a:endParaRPr>
          </a:p>
          <a:p>
            <a:pPr marL="571500" indent="-571500">
              <a:buFont typeface="Arial" panose="020B0604020202020204" pitchFamily="34" charset="0"/>
              <a:buChar char="•"/>
            </a:pPr>
            <a:r>
              <a:rPr lang="en-US" sz="3600" dirty="0" err="1">
                <a:latin typeface="Gotham Book"/>
              </a:rPr>
              <a:t>APhA</a:t>
            </a:r>
            <a:r>
              <a:rPr lang="en-US" sz="3600" dirty="0">
                <a:latin typeface="Gotham Book"/>
              </a:rPr>
              <a:t> Foundation Student Scholarship Program</a:t>
            </a:r>
            <a:endParaRPr lang="en-US">
              <a:latin typeface="Gotham Book"/>
            </a:endParaRPr>
          </a:p>
          <a:p>
            <a:pPr marL="571500" indent="-571500">
              <a:buFont typeface="Arial" panose="020B0604020202020204" pitchFamily="34" charset="0"/>
              <a:buChar char="•"/>
            </a:pPr>
            <a:r>
              <a:rPr lang="en-US" sz="3600" dirty="0" err="1">
                <a:latin typeface="Gotham Book"/>
              </a:rPr>
              <a:t>APhA</a:t>
            </a:r>
            <a:r>
              <a:rPr lang="en-US" sz="3600" dirty="0">
                <a:latin typeface="Gotham Book"/>
              </a:rPr>
              <a:t> Foundation Ronald L. Williams Memorial Fund </a:t>
            </a:r>
          </a:p>
          <a:p>
            <a:pPr marL="571500" indent="-571500">
              <a:buFont typeface="Arial" panose="020B0604020202020204" pitchFamily="34" charset="0"/>
              <a:buChar char="•"/>
            </a:pPr>
            <a:r>
              <a:rPr lang="en-US" sz="3600" dirty="0" err="1">
                <a:latin typeface="Gotham Book"/>
              </a:rPr>
              <a:t>APhA</a:t>
            </a:r>
            <a:r>
              <a:rPr lang="en-US" sz="3600" dirty="0">
                <a:latin typeface="Gotham Book"/>
              </a:rPr>
              <a:t> Student Leadership Awards </a:t>
            </a:r>
            <a:endParaRPr lang="en-US" sz="3600">
              <a:latin typeface="Gotham Book"/>
              <a:cs typeface="Calibri"/>
            </a:endParaRPr>
          </a:p>
          <a:p>
            <a:pPr marL="571500" indent="-571500">
              <a:buFont typeface="Arial" panose="020B0604020202020204" pitchFamily="34" charset="0"/>
              <a:buChar char="•"/>
            </a:pPr>
            <a:r>
              <a:rPr lang="en-US" sz="3600" dirty="0" err="1">
                <a:latin typeface="Gotham Book"/>
              </a:rPr>
              <a:t>APhA</a:t>
            </a:r>
            <a:r>
              <a:rPr lang="en-US" sz="3600" dirty="0">
                <a:latin typeface="Gotham Book"/>
              </a:rPr>
              <a:t> Good Government Student Pharmacist of the Year Award</a:t>
            </a:r>
            <a:endParaRPr lang="en-US" sz="3600">
              <a:latin typeface="Gotham Book"/>
              <a:cs typeface="Calibri"/>
            </a:endParaRPr>
          </a:p>
          <a:p>
            <a:pPr marL="571500" indent="-571500">
              <a:buFont typeface="Arial" panose="020B0604020202020204" pitchFamily="34" charset="0"/>
              <a:buChar char="•"/>
            </a:pPr>
            <a:r>
              <a:rPr lang="en-US" sz="3600" dirty="0" err="1">
                <a:latin typeface="Gotham Book"/>
              </a:rPr>
              <a:t>APhA</a:t>
            </a:r>
            <a:r>
              <a:rPr lang="en-US" sz="3600" dirty="0">
                <a:latin typeface="Gotham Book"/>
              </a:rPr>
              <a:t>-ASP Senior Recognition Certificate</a:t>
            </a:r>
            <a:endParaRPr lang="en-US" sz="3600">
              <a:latin typeface="Gotham Book"/>
              <a:cs typeface="Calibri"/>
            </a:endParaRPr>
          </a:p>
          <a:p>
            <a:endParaRPr lang="en-US" sz="3600" b="1" dirty="0">
              <a:solidFill>
                <a:srgbClr val="485CC7"/>
              </a:solidFill>
              <a:latin typeface="Gotham Book"/>
            </a:endParaRPr>
          </a:p>
          <a:p>
            <a:r>
              <a:rPr lang="en-US" sz="3600" b="1" dirty="0">
                <a:solidFill>
                  <a:srgbClr val="485CC7"/>
                </a:solidFill>
                <a:latin typeface="Gotham Book"/>
              </a:rPr>
              <a:t>Celebrate</a:t>
            </a:r>
            <a:r>
              <a:rPr lang="en-US" sz="3600" b="1" dirty="0">
                <a:solidFill>
                  <a:srgbClr val="485CC7"/>
                </a:solidFill>
                <a:latin typeface="Gotham Book"/>
                <a:cs typeface="Calibri"/>
              </a:rPr>
              <a:t> your contributions to the profession!</a:t>
            </a:r>
            <a:endParaRPr lang="en-US">
              <a:latin typeface="Gotham Book"/>
              <a:cs typeface="Calibri"/>
            </a:endParaRPr>
          </a:p>
        </p:txBody>
      </p:sp>
      <p:pic>
        <p:nvPicPr>
          <p:cNvPr id="7" name="Picture 6">
            <a:extLst>
              <a:ext uri="{FF2B5EF4-FFF2-40B4-BE49-F238E27FC236}">
                <a16:creationId xmlns:a16="http://schemas.microsoft.com/office/drawing/2014/main" id="{FD3E2F20-04F3-4954-8DB4-17B85B4260D5}"/>
              </a:ext>
            </a:extLst>
          </p:cNvPr>
          <p:cNvPicPr>
            <a:picLocks noChangeAspect="1"/>
          </p:cNvPicPr>
          <p:nvPr/>
        </p:nvPicPr>
        <p:blipFill>
          <a:blip r:embed="rId5"/>
          <a:stretch>
            <a:fillRect/>
          </a:stretch>
        </p:blipFill>
        <p:spPr>
          <a:xfrm>
            <a:off x="6969240" y="1775523"/>
            <a:ext cx="3385358" cy="3980881"/>
          </a:xfrm>
          <a:prstGeom prst="rect">
            <a:avLst/>
          </a:prstGeom>
          <a:ln w="57150">
            <a:solidFill>
              <a:srgbClr val="DEA900"/>
            </a:solidFill>
          </a:ln>
        </p:spPr>
      </p:pic>
    </p:spTree>
    <p:custDataLst>
      <p:tags r:id="rId1"/>
    </p:custDataLst>
    <p:extLst>
      <p:ext uri="{BB962C8B-B14F-4D97-AF65-F5344CB8AC3E}">
        <p14:creationId xmlns:p14="http://schemas.microsoft.com/office/powerpoint/2010/main" val="209917906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47D2A13-0B6C-47D2-9CD4-3DDE8A8ECD53}"/>
              </a:ext>
            </a:extLst>
          </p:cNvPr>
          <p:cNvSpPr txBox="1"/>
          <p:nvPr/>
        </p:nvSpPr>
        <p:spPr>
          <a:xfrm>
            <a:off x="1247775" y="2605087"/>
            <a:ext cx="6496050" cy="1647825"/>
          </a:xfrm>
          <a:prstGeom prst="rect">
            <a:avLst/>
          </a:prstGeom>
        </p:spPr>
        <p:txBody>
          <a:bodyPr vert="horz" lIns="91440" tIns="45720" rIns="91440" bIns="45720" rtlCol="0" anchor="b">
            <a:no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lang="en-US" sz="7200" b="1" spc="100">
                <a:ln w="18000">
                  <a:solidFill>
                    <a:schemeClr val="tx1"/>
                  </a:solidFill>
                  <a:prstDash val="solid"/>
                </a:ln>
                <a:noFill/>
                <a:latin typeface="Gotham Black"/>
                <a:cs typeface="Gotham Black"/>
              </a:rPr>
              <a:t>Meetings &amp; Networking</a:t>
            </a:r>
          </a:p>
        </p:txBody>
      </p:sp>
      <p:sp>
        <p:nvSpPr>
          <p:cNvPr id="10" name="TextBox 9">
            <a:extLst>
              <a:ext uri="{FF2B5EF4-FFF2-40B4-BE49-F238E27FC236}">
                <a16:creationId xmlns:a16="http://schemas.microsoft.com/office/drawing/2014/main" id="{D47D2A13-0B6C-47D2-9CD4-3DDE8A8ECD53}"/>
              </a:ext>
            </a:extLst>
          </p:cNvPr>
          <p:cNvSpPr txBox="1"/>
          <p:nvPr/>
        </p:nvSpPr>
        <p:spPr>
          <a:xfrm>
            <a:off x="336500" y="1323241"/>
            <a:ext cx="8864649" cy="3286859"/>
          </a:xfrm>
          <a:prstGeom prst="rect">
            <a:avLst/>
          </a:prstGeom>
        </p:spPr>
        <p:txBody>
          <a:bodyPr vert="horz" lIns="91440" tIns="45720" rIns="91440" bIns="45720" rtlCol="0" anchor="t" anchorCtr="0">
            <a:normAutofit/>
          </a:bodyPr>
          <a:lstStyle/>
          <a:p>
            <a:pPr marL="0" marR="0" lvl="0" indent="0" algn="ctr" defTabSz="914400" rtl="0" eaLnBrk="1" fontAlgn="auto" latinLnBrk="0" hangingPunct="1">
              <a:lnSpc>
                <a:spcPct val="80000"/>
              </a:lnSpc>
              <a:spcBef>
                <a:spcPct val="0"/>
              </a:spcBef>
              <a:spcAft>
                <a:spcPts val="600"/>
              </a:spcAft>
              <a:buClrTx/>
              <a:buSzTx/>
              <a:buFontTx/>
              <a:buNone/>
              <a:tabLst/>
              <a:defRPr/>
            </a:pPr>
            <a:endParaRPr lang="en-US" sz="6000">
              <a:solidFill>
                <a:srgbClr val="00C7B1"/>
              </a:solidFill>
              <a:latin typeface="Gotham Black"/>
              <a:cs typeface="Gotham Black"/>
            </a:endParaRPr>
          </a:p>
        </p:txBody>
      </p:sp>
    </p:spTree>
    <p:custDataLst>
      <p:tags r:id="rId1"/>
    </p:custDataLst>
    <p:extLst>
      <p:ext uri="{BB962C8B-B14F-4D97-AF65-F5344CB8AC3E}">
        <p14:creationId xmlns:p14="http://schemas.microsoft.com/office/powerpoint/2010/main" val="347640575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59="http://schemas.microsoft.com/office/powerpoint/2015/09/main" Requires="p159">
      <p:transition spd="slow">
        <p159:morph option="byObject"/>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47D2A13-0B6C-47D2-9CD4-3DDE8A8ECD53}"/>
              </a:ext>
            </a:extLst>
          </p:cNvPr>
          <p:cNvSpPr txBox="1"/>
          <p:nvPr/>
        </p:nvSpPr>
        <p:spPr>
          <a:xfrm>
            <a:off x="494156" y="429171"/>
            <a:ext cx="9954878" cy="945931"/>
          </a:xfrm>
          <a:prstGeom prst="rect">
            <a:avLst/>
          </a:prstGeom>
        </p:spPr>
        <p:txBody>
          <a:bodyPr vert="horz" lIns="91440" tIns="45720" rIns="91440" bIns="45720" rtlCol="0" anchor="t" anchorCtr="0">
            <a:normAutofit/>
          </a:bodyPr>
          <a:lstStyle/>
          <a:p>
            <a:pPr marL="0" marR="0" lvl="0" indent="0" algn="ctr" defTabSz="914400" rtl="0" eaLnBrk="1" fontAlgn="auto" latinLnBrk="0" hangingPunct="1">
              <a:lnSpc>
                <a:spcPct val="80000"/>
              </a:lnSpc>
              <a:spcBef>
                <a:spcPct val="0"/>
              </a:spcBef>
              <a:spcAft>
                <a:spcPts val="600"/>
              </a:spcAft>
              <a:buClrTx/>
              <a:buSzTx/>
              <a:buFontTx/>
              <a:buNone/>
              <a:tabLst/>
              <a:defRPr/>
            </a:pPr>
            <a:r>
              <a:rPr lang="en-US" sz="4000" cap="all">
                <a:ln>
                  <a:solidFill>
                    <a:schemeClr val="bg1"/>
                  </a:solidFill>
                </a:ln>
                <a:solidFill>
                  <a:schemeClr val="bg1"/>
                </a:solidFill>
                <a:latin typeface="Gotham Black"/>
                <a:cs typeface="Gotham Black"/>
              </a:rPr>
              <a:t>Meetings &amp; Networking</a:t>
            </a:r>
          </a:p>
        </p:txBody>
      </p:sp>
      <p:sp>
        <p:nvSpPr>
          <p:cNvPr id="6" name="TextBox 5">
            <a:extLst>
              <a:ext uri="{FF2B5EF4-FFF2-40B4-BE49-F238E27FC236}">
                <a16:creationId xmlns:a16="http://schemas.microsoft.com/office/drawing/2014/main" id="{D47D2A13-0B6C-47D2-9CD4-3DDE8A8ECD53}"/>
              </a:ext>
            </a:extLst>
          </p:cNvPr>
          <p:cNvSpPr txBox="1"/>
          <p:nvPr/>
        </p:nvSpPr>
        <p:spPr>
          <a:xfrm>
            <a:off x="494156" y="2717783"/>
            <a:ext cx="7809016" cy="2817665"/>
          </a:xfrm>
          <a:prstGeom prst="rect">
            <a:avLst/>
          </a:prstGeom>
        </p:spPr>
        <p:txBody>
          <a:bodyPr vert="horz" lIns="91440" tIns="45720" rIns="91440" bIns="45720" rtlCol="0" anchor="t" anchorCtr="0">
            <a:normAutofit/>
          </a:bodyPr>
          <a:lstStyle/>
          <a:p>
            <a:pPr marL="0" marR="0" lvl="0" indent="0" defTabSz="914400" rtl="0" eaLnBrk="1" fontAlgn="auto" latinLnBrk="0" hangingPunct="1">
              <a:lnSpc>
                <a:spcPct val="80000"/>
              </a:lnSpc>
              <a:spcBef>
                <a:spcPct val="0"/>
              </a:spcBef>
              <a:spcAft>
                <a:spcPts val="600"/>
              </a:spcAft>
              <a:buClrTx/>
              <a:buSzTx/>
              <a:buFontTx/>
              <a:buNone/>
              <a:tabLst/>
              <a:defRPr/>
            </a:pPr>
            <a:r>
              <a:rPr lang="en-US" sz="3600">
                <a:solidFill>
                  <a:schemeClr val="bg1"/>
                </a:solidFill>
                <a:latin typeface="Gotham Book"/>
                <a:cs typeface="Gotham Book"/>
              </a:rPr>
              <a:t>Body copy goes here</a:t>
            </a:r>
          </a:p>
        </p:txBody>
      </p:sp>
      <p:sp>
        <p:nvSpPr>
          <p:cNvPr id="5" name="TextBox 4">
            <a:extLst>
              <a:ext uri="{FF2B5EF4-FFF2-40B4-BE49-F238E27FC236}">
                <a16:creationId xmlns:a16="http://schemas.microsoft.com/office/drawing/2014/main" id="{D47D2A13-0B6C-47D2-9CD4-3DDE8A8ECD53}"/>
              </a:ext>
            </a:extLst>
          </p:cNvPr>
          <p:cNvSpPr txBox="1"/>
          <p:nvPr/>
        </p:nvSpPr>
        <p:spPr>
          <a:xfrm>
            <a:off x="43826" y="1579770"/>
            <a:ext cx="9539416" cy="5277811"/>
          </a:xfrm>
          <a:prstGeom prst="rect">
            <a:avLst/>
          </a:prstGeom>
        </p:spPr>
        <p:txBody>
          <a:bodyPr vert="horz" lIns="91440" tIns="45720" rIns="91440" bIns="45720" rtlCol="0" anchor="t" anchorCtr="0">
            <a:normAutofit fontScale="70000" lnSpcReduction="20000"/>
          </a:bodyPr>
          <a:lstStyle/>
          <a:p>
            <a:r>
              <a:rPr lang="en-US" sz="4000" b="1" dirty="0">
                <a:latin typeface="Gotham Book"/>
              </a:rPr>
              <a:t>A Conference for Everyone!</a:t>
            </a:r>
          </a:p>
          <a:p>
            <a:endParaRPr lang="en-US" sz="4000" b="1" dirty="0">
              <a:latin typeface="Gotham Book"/>
            </a:endParaRPr>
          </a:p>
          <a:p>
            <a:pPr marL="571500" indent="-571500">
              <a:buFont typeface="Arial" panose="020B0604020202020204" pitchFamily="34" charset="0"/>
              <a:buChar char="•"/>
            </a:pPr>
            <a:r>
              <a:rPr lang="en-US" sz="3600" dirty="0">
                <a:latin typeface="Gotham Book"/>
              </a:rPr>
              <a:t>Midyear Regional Meetings (MRMs) – Oct/Nov</a:t>
            </a:r>
            <a:endParaRPr lang="en-US" sz="3600">
              <a:latin typeface="Gotham Book"/>
              <a:cs typeface="Calibri"/>
            </a:endParaRPr>
          </a:p>
          <a:p>
            <a:pPr marL="571500" indent="-571500">
              <a:buFont typeface="Arial" panose="020B0604020202020204" pitchFamily="34" charset="0"/>
              <a:buChar char="•"/>
            </a:pPr>
            <a:endParaRPr lang="en-US" sz="3600" dirty="0">
              <a:latin typeface="Gotham Book"/>
            </a:endParaRPr>
          </a:p>
          <a:p>
            <a:pPr marL="571500" indent="-571500">
              <a:buFont typeface="Arial" panose="020B0604020202020204" pitchFamily="34" charset="0"/>
              <a:buChar char="•"/>
            </a:pPr>
            <a:endParaRPr lang="en-US" sz="3600" dirty="0">
              <a:latin typeface="Gotham Book"/>
            </a:endParaRPr>
          </a:p>
          <a:p>
            <a:pPr marL="571500" indent="-571500">
              <a:buFont typeface="Arial" panose="020B0604020202020204" pitchFamily="34" charset="0"/>
              <a:buChar char="•"/>
            </a:pPr>
            <a:r>
              <a:rPr lang="en-US" sz="3600" dirty="0" err="1">
                <a:latin typeface="Gotham Book"/>
              </a:rPr>
              <a:t>APhA</a:t>
            </a:r>
            <a:r>
              <a:rPr lang="en-US" sz="3600" dirty="0">
                <a:latin typeface="Gotham Book"/>
              </a:rPr>
              <a:t> Annual Meeting &amp; Exposition – March</a:t>
            </a:r>
            <a:endParaRPr lang="en-US" sz="3600">
              <a:latin typeface="Gotham Book"/>
              <a:cs typeface="Calibri"/>
            </a:endParaRPr>
          </a:p>
          <a:p>
            <a:pPr marL="571500" indent="-571500">
              <a:buFont typeface="Arial" panose="020B0604020202020204" pitchFamily="34" charset="0"/>
              <a:buChar char="•"/>
            </a:pPr>
            <a:endParaRPr lang="en-US" sz="3600" dirty="0">
              <a:latin typeface="Gotham Book"/>
              <a:cs typeface="Calibri"/>
            </a:endParaRPr>
          </a:p>
          <a:p>
            <a:pPr marL="571500" indent="-571500">
              <a:buFont typeface="Arial" panose="020B0604020202020204" pitchFamily="34" charset="0"/>
              <a:buChar char="•"/>
            </a:pPr>
            <a:endParaRPr lang="en-US" sz="3600" dirty="0">
              <a:latin typeface="Gotham Book"/>
            </a:endParaRPr>
          </a:p>
          <a:p>
            <a:pPr marL="571500" indent="-571500">
              <a:buFont typeface="Arial" panose="020B0604020202020204" pitchFamily="34" charset="0"/>
              <a:buChar char="•"/>
            </a:pPr>
            <a:r>
              <a:rPr lang="en-US" sz="3600" dirty="0" err="1">
                <a:latin typeface="Gotham Book"/>
              </a:rPr>
              <a:t>APhA</a:t>
            </a:r>
            <a:r>
              <a:rPr lang="en-US" sz="3600" dirty="0">
                <a:latin typeface="Gotham Book"/>
              </a:rPr>
              <a:t> Institute on Substance Use Disorders – May/June</a:t>
            </a:r>
            <a:endParaRPr lang="en-US" sz="3600">
              <a:latin typeface="Gotham Book"/>
              <a:cs typeface="Calibri"/>
            </a:endParaRPr>
          </a:p>
          <a:p>
            <a:pPr marL="571500" indent="-571500">
              <a:buFont typeface="Arial" panose="020B0604020202020204" pitchFamily="34" charset="0"/>
              <a:buChar char="•"/>
            </a:pPr>
            <a:endParaRPr lang="en-US" sz="3600" dirty="0">
              <a:latin typeface="Gotham Book"/>
            </a:endParaRPr>
          </a:p>
          <a:p>
            <a:pPr marL="571500" indent="-571500">
              <a:buFont typeface="Arial" panose="020B0604020202020204" pitchFamily="34" charset="0"/>
              <a:buChar char="•"/>
            </a:pPr>
            <a:endParaRPr lang="en-US" sz="3600" dirty="0">
              <a:latin typeface="Gotham Book"/>
            </a:endParaRPr>
          </a:p>
          <a:p>
            <a:pPr marL="571500" indent="-571500">
              <a:buFont typeface="Arial" panose="020B0604020202020204" pitchFamily="34" charset="0"/>
              <a:buChar char="•"/>
            </a:pPr>
            <a:r>
              <a:rPr lang="en-US" sz="3600" dirty="0">
                <a:latin typeface="Gotham Book"/>
              </a:rPr>
              <a:t>Summer Leadership Institute (SLI) </a:t>
            </a:r>
            <a:r>
              <a:rPr lang="en-US" sz="3600" dirty="0">
                <a:latin typeface="Gotham Book"/>
                <a:ea typeface="+mn-lt"/>
                <a:cs typeface="+mn-lt"/>
              </a:rPr>
              <a:t>–</a:t>
            </a:r>
            <a:r>
              <a:rPr lang="en-US" sz="3600" dirty="0">
                <a:latin typeface="Gotham Book"/>
              </a:rPr>
              <a:t> July</a:t>
            </a:r>
            <a:endParaRPr lang="en-US" sz="3600">
              <a:latin typeface="Gotham Book"/>
              <a:cs typeface="Calibri"/>
            </a:endParaRPr>
          </a:p>
          <a:p>
            <a:pPr marL="571500" indent="-571500">
              <a:buFont typeface="Arial" panose="020B0604020202020204" pitchFamily="34" charset="0"/>
              <a:buChar char="•"/>
            </a:pPr>
            <a:endParaRPr lang="en-US" sz="3600" dirty="0">
              <a:solidFill>
                <a:srgbClr val="000000"/>
              </a:solidFill>
              <a:latin typeface="Gotham Book"/>
              <a:cs typeface="Calibri"/>
            </a:endParaRPr>
          </a:p>
          <a:p>
            <a:pPr lvl="1"/>
            <a:endParaRPr lang="en-US" sz="3600" b="1" dirty="0">
              <a:solidFill>
                <a:srgbClr val="485CC7"/>
              </a:solidFill>
              <a:latin typeface="Gotham Book"/>
              <a:ea typeface="+mn-lt"/>
              <a:cs typeface="+mn-lt"/>
            </a:endParaRPr>
          </a:p>
          <a:p>
            <a:pPr lvl="1"/>
            <a:r>
              <a:rPr lang="en-US" sz="3600" b="1" dirty="0">
                <a:solidFill>
                  <a:srgbClr val="485CC7"/>
                </a:solidFill>
                <a:latin typeface="Gotham Book"/>
                <a:ea typeface="+mn-lt"/>
                <a:cs typeface="+mn-lt"/>
              </a:rPr>
              <a:t>Pharmacy is a small world - Let us help you build your network!</a:t>
            </a:r>
            <a:endParaRPr lang="en-US" sz="3600" b="1">
              <a:solidFill>
                <a:srgbClr val="485CC7"/>
              </a:solidFill>
              <a:latin typeface="Gotham Book"/>
              <a:cs typeface="Calibri"/>
            </a:endParaRPr>
          </a:p>
        </p:txBody>
      </p:sp>
      <p:pic>
        <p:nvPicPr>
          <p:cNvPr id="2" name="Picture 1">
            <a:extLst>
              <a:ext uri="{FF2B5EF4-FFF2-40B4-BE49-F238E27FC236}">
                <a16:creationId xmlns:a16="http://schemas.microsoft.com/office/drawing/2014/main" id="{1AAB9B45-3157-4CBA-91AD-56F7F5381D0E}"/>
              </a:ext>
            </a:extLst>
          </p:cNvPr>
          <p:cNvPicPr>
            <a:picLocks noChangeAspect="1"/>
          </p:cNvPicPr>
          <p:nvPr/>
        </p:nvPicPr>
        <p:blipFill>
          <a:blip r:embed="rId5"/>
          <a:stretch>
            <a:fillRect/>
          </a:stretch>
        </p:blipFill>
        <p:spPr>
          <a:xfrm>
            <a:off x="7694595" y="1434870"/>
            <a:ext cx="3964159" cy="2430429"/>
          </a:xfrm>
          <a:prstGeom prst="rect">
            <a:avLst/>
          </a:prstGeom>
          <a:ln w="57150">
            <a:solidFill>
              <a:srgbClr val="DEA900"/>
            </a:solidFill>
          </a:ln>
        </p:spPr>
      </p:pic>
    </p:spTree>
    <p:custDataLst>
      <p:tags r:id="rId1"/>
    </p:custDataLst>
    <p:extLst>
      <p:ext uri="{BB962C8B-B14F-4D97-AF65-F5344CB8AC3E}">
        <p14:creationId xmlns:p14="http://schemas.microsoft.com/office/powerpoint/2010/main" val="52098234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47D2A13-0B6C-47D2-9CD4-3DDE8A8ECD53}"/>
              </a:ext>
            </a:extLst>
          </p:cNvPr>
          <p:cNvSpPr txBox="1"/>
          <p:nvPr/>
        </p:nvSpPr>
        <p:spPr>
          <a:xfrm>
            <a:off x="1171575" y="3233737"/>
            <a:ext cx="6496050" cy="1647825"/>
          </a:xfrm>
          <a:prstGeom prst="rect">
            <a:avLst/>
          </a:prstGeom>
        </p:spPr>
        <p:txBody>
          <a:bodyPr vert="horz" lIns="91440" tIns="45720" rIns="91440" bIns="45720" rtlCol="0" anchor="b">
            <a:no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lang="en-US" sz="7200" b="1" spc="100">
                <a:ln w="18000">
                  <a:solidFill>
                    <a:schemeClr val="tx1"/>
                  </a:solidFill>
                  <a:prstDash val="solid"/>
                </a:ln>
                <a:noFill/>
                <a:latin typeface="Gotham Black"/>
                <a:cs typeface="Gotham Black"/>
              </a:rPr>
              <a:t>Important Information to Remember</a:t>
            </a:r>
          </a:p>
        </p:txBody>
      </p:sp>
      <p:sp>
        <p:nvSpPr>
          <p:cNvPr id="10" name="TextBox 9">
            <a:extLst>
              <a:ext uri="{FF2B5EF4-FFF2-40B4-BE49-F238E27FC236}">
                <a16:creationId xmlns:a16="http://schemas.microsoft.com/office/drawing/2014/main" id="{D47D2A13-0B6C-47D2-9CD4-3DDE8A8ECD53}"/>
              </a:ext>
            </a:extLst>
          </p:cNvPr>
          <p:cNvSpPr txBox="1"/>
          <p:nvPr/>
        </p:nvSpPr>
        <p:spPr>
          <a:xfrm>
            <a:off x="336500" y="1323241"/>
            <a:ext cx="8864649" cy="3286859"/>
          </a:xfrm>
          <a:prstGeom prst="rect">
            <a:avLst/>
          </a:prstGeom>
        </p:spPr>
        <p:txBody>
          <a:bodyPr vert="horz" lIns="91440" tIns="45720" rIns="91440" bIns="45720" rtlCol="0" anchor="t" anchorCtr="0">
            <a:normAutofit/>
          </a:bodyPr>
          <a:lstStyle/>
          <a:p>
            <a:pPr marL="0" marR="0" lvl="0" indent="0" algn="ctr" defTabSz="914400" rtl="0" eaLnBrk="1" fontAlgn="auto" latinLnBrk="0" hangingPunct="1">
              <a:lnSpc>
                <a:spcPct val="80000"/>
              </a:lnSpc>
              <a:spcBef>
                <a:spcPct val="0"/>
              </a:spcBef>
              <a:spcAft>
                <a:spcPts val="600"/>
              </a:spcAft>
              <a:buClrTx/>
              <a:buSzTx/>
              <a:buFontTx/>
              <a:buNone/>
              <a:tabLst/>
              <a:defRPr/>
            </a:pPr>
            <a:endParaRPr lang="en-US" sz="6000">
              <a:solidFill>
                <a:srgbClr val="00C7B1"/>
              </a:solidFill>
              <a:latin typeface="Gotham Black"/>
              <a:cs typeface="Gotham Black"/>
            </a:endParaRPr>
          </a:p>
        </p:txBody>
      </p:sp>
    </p:spTree>
    <p:custDataLst>
      <p:tags r:id="rId1"/>
    </p:custDataLst>
    <p:extLst>
      <p:ext uri="{BB962C8B-B14F-4D97-AF65-F5344CB8AC3E}">
        <p14:creationId xmlns:p14="http://schemas.microsoft.com/office/powerpoint/2010/main" val="373553920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59="http://schemas.microsoft.com/office/powerpoint/2015/09/main" Requires="p159">
      <p:transition spd="slow">
        <p159:morph option="byObject"/>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47D2A13-0B6C-47D2-9CD4-3DDE8A8ECD53}"/>
              </a:ext>
            </a:extLst>
          </p:cNvPr>
          <p:cNvSpPr txBox="1"/>
          <p:nvPr/>
        </p:nvSpPr>
        <p:spPr>
          <a:xfrm>
            <a:off x="494156" y="429172"/>
            <a:ext cx="9476562" cy="1018538"/>
          </a:xfrm>
          <a:prstGeom prst="rect">
            <a:avLst/>
          </a:prstGeom>
        </p:spPr>
        <p:txBody>
          <a:bodyPr vert="horz" lIns="91440" tIns="45720" rIns="91440" bIns="45720" rtlCol="0" anchor="t" anchorCtr="0">
            <a:normAutofit/>
          </a:bodyPr>
          <a:lstStyle/>
          <a:p>
            <a:pPr lvl="0" algn="ctr">
              <a:lnSpc>
                <a:spcPct val="80000"/>
              </a:lnSpc>
              <a:spcBef>
                <a:spcPct val="0"/>
              </a:spcBef>
              <a:spcAft>
                <a:spcPts val="600"/>
              </a:spcAft>
              <a:defRPr/>
            </a:pPr>
            <a:r>
              <a:rPr lang="en-US" sz="4000" cap="all" err="1">
                <a:ln>
                  <a:solidFill>
                    <a:schemeClr val="bg1"/>
                  </a:solidFill>
                </a:ln>
                <a:solidFill>
                  <a:schemeClr val="bg1"/>
                </a:solidFill>
                <a:latin typeface="Gotham Black"/>
                <a:cs typeface="Gotham Black"/>
              </a:rPr>
              <a:t>AP</a:t>
            </a:r>
            <a:r>
              <a:rPr lang="en-US" sz="4000" err="1">
                <a:ln>
                  <a:solidFill>
                    <a:schemeClr val="bg1"/>
                  </a:solidFill>
                </a:ln>
                <a:solidFill>
                  <a:schemeClr val="bg1"/>
                </a:solidFill>
                <a:latin typeface="Gotham Black"/>
                <a:cs typeface="Gotham Black"/>
              </a:rPr>
              <a:t>h</a:t>
            </a:r>
            <a:r>
              <a:rPr lang="en-US" sz="4000" cap="all" err="1">
                <a:ln>
                  <a:solidFill>
                    <a:schemeClr val="bg1"/>
                  </a:solidFill>
                </a:ln>
                <a:solidFill>
                  <a:schemeClr val="bg1"/>
                </a:solidFill>
                <a:latin typeface="Gotham Black"/>
                <a:cs typeface="Gotham Black"/>
              </a:rPr>
              <a:t>A</a:t>
            </a:r>
            <a:r>
              <a:rPr lang="en-US" sz="4000" cap="all">
                <a:ln>
                  <a:solidFill>
                    <a:schemeClr val="bg1"/>
                  </a:solidFill>
                </a:ln>
                <a:solidFill>
                  <a:schemeClr val="bg1"/>
                </a:solidFill>
                <a:latin typeface="Gotham Black"/>
                <a:cs typeface="Gotham Black"/>
              </a:rPr>
              <a:t> IS WITH You on Your Journey</a:t>
            </a:r>
          </a:p>
        </p:txBody>
      </p:sp>
      <p:sp>
        <p:nvSpPr>
          <p:cNvPr id="6" name="TextBox 5">
            <a:extLst>
              <a:ext uri="{FF2B5EF4-FFF2-40B4-BE49-F238E27FC236}">
                <a16:creationId xmlns:a16="http://schemas.microsoft.com/office/drawing/2014/main" id="{D47D2A13-0B6C-47D2-9CD4-3DDE8A8ECD53}"/>
              </a:ext>
            </a:extLst>
          </p:cNvPr>
          <p:cNvSpPr txBox="1"/>
          <p:nvPr/>
        </p:nvSpPr>
        <p:spPr>
          <a:xfrm>
            <a:off x="961084" y="2260583"/>
            <a:ext cx="7809016" cy="2817665"/>
          </a:xfrm>
          <a:prstGeom prst="rect">
            <a:avLst/>
          </a:prstGeom>
        </p:spPr>
        <p:txBody>
          <a:bodyPr vert="horz" lIns="91440" tIns="45720" rIns="91440" bIns="45720" rtlCol="0" anchor="t" anchorCtr="0">
            <a:normAutofit/>
          </a:bodyPr>
          <a:lstStyle/>
          <a:p>
            <a:pPr marL="0" marR="0" lvl="0" indent="0" defTabSz="914400" rtl="0" eaLnBrk="1" fontAlgn="auto" latinLnBrk="0" hangingPunct="1">
              <a:lnSpc>
                <a:spcPct val="80000"/>
              </a:lnSpc>
              <a:spcBef>
                <a:spcPct val="0"/>
              </a:spcBef>
              <a:spcAft>
                <a:spcPts val="600"/>
              </a:spcAft>
              <a:buClrTx/>
              <a:buSzTx/>
              <a:buFontTx/>
              <a:buNone/>
              <a:tabLst/>
              <a:defRPr/>
            </a:pPr>
            <a:r>
              <a:rPr lang="en-US" sz="3600">
                <a:solidFill>
                  <a:schemeClr val="bg1"/>
                </a:solidFill>
                <a:latin typeface="Gotham Book"/>
                <a:cs typeface="Gotham Book"/>
              </a:rPr>
              <a:t>Body copy goes here</a:t>
            </a:r>
          </a:p>
        </p:txBody>
      </p:sp>
      <p:sp>
        <p:nvSpPr>
          <p:cNvPr id="5" name="TextBox 4">
            <a:extLst>
              <a:ext uri="{FF2B5EF4-FFF2-40B4-BE49-F238E27FC236}">
                <a16:creationId xmlns:a16="http://schemas.microsoft.com/office/drawing/2014/main" id="{D47D2A13-0B6C-47D2-9CD4-3DDE8A8ECD53}"/>
              </a:ext>
            </a:extLst>
          </p:cNvPr>
          <p:cNvSpPr txBox="1"/>
          <p:nvPr/>
        </p:nvSpPr>
        <p:spPr>
          <a:xfrm>
            <a:off x="97916" y="1447710"/>
            <a:ext cx="10038698" cy="5067389"/>
          </a:xfrm>
          <a:prstGeom prst="rect">
            <a:avLst/>
          </a:prstGeom>
        </p:spPr>
        <p:txBody>
          <a:bodyPr vert="horz" lIns="91440" tIns="45720" rIns="91440" bIns="45720" rtlCol="0" anchor="t" anchorCtr="0">
            <a:normAutofit/>
          </a:bodyPr>
          <a:lstStyle/>
          <a:p>
            <a:pPr lvl="2" algn="ctr"/>
            <a:r>
              <a:rPr lang="en-US" sz="3200" dirty="0">
                <a:latin typeface="Gotham Book"/>
              </a:rPr>
              <a:t>Build The Pathway To Your Future </a:t>
            </a:r>
          </a:p>
        </p:txBody>
      </p:sp>
      <p:pic>
        <p:nvPicPr>
          <p:cNvPr id="3" name="Picture 2" descr="A group of people posing for the camera&#10;&#10;Description automatically generated">
            <a:extLst>
              <a:ext uri="{FF2B5EF4-FFF2-40B4-BE49-F238E27FC236}">
                <a16:creationId xmlns:a16="http://schemas.microsoft.com/office/drawing/2014/main" id="{04E52B73-DB72-4B17-8468-9CCF065077F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8063" y="2649482"/>
            <a:ext cx="3118525" cy="2079016"/>
          </a:xfrm>
          <a:prstGeom prst="rect">
            <a:avLst/>
          </a:prstGeom>
          <a:ln w="57150">
            <a:solidFill>
              <a:srgbClr val="DEA900"/>
            </a:solidFill>
          </a:ln>
          <a:effectLst>
            <a:softEdge rad="76200"/>
          </a:effectLst>
        </p:spPr>
      </p:pic>
      <p:pic>
        <p:nvPicPr>
          <p:cNvPr id="8" name="Picture 7" descr="A group of people posing for a photo&#10;&#10;Description automatically generated">
            <a:extLst>
              <a:ext uri="{FF2B5EF4-FFF2-40B4-BE49-F238E27FC236}">
                <a16:creationId xmlns:a16="http://schemas.microsoft.com/office/drawing/2014/main" id="{15A4C6ED-0B95-4DAC-8690-F6DE90E0C91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35776" y="2623072"/>
            <a:ext cx="3118526" cy="2082941"/>
          </a:xfrm>
          <a:prstGeom prst="rect">
            <a:avLst/>
          </a:prstGeom>
          <a:effectLst>
            <a:softEdge rad="63500"/>
          </a:effectLst>
        </p:spPr>
      </p:pic>
      <p:pic>
        <p:nvPicPr>
          <p:cNvPr id="10" name="Picture 9" descr="A group of people standing next to a tree&#10;&#10;Description automatically generated">
            <a:extLst>
              <a:ext uri="{FF2B5EF4-FFF2-40B4-BE49-F238E27FC236}">
                <a16:creationId xmlns:a16="http://schemas.microsoft.com/office/drawing/2014/main" id="{8BD75989-CB6A-4D7A-B9A1-EF6D166EA95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38614" y="2677338"/>
            <a:ext cx="3151260" cy="2045938"/>
          </a:xfrm>
          <a:prstGeom prst="rect">
            <a:avLst/>
          </a:prstGeom>
          <a:effectLst>
            <a:softEdge rad="88900"/>
          </a:effectLst>
        </p:spPr>
      </p:pic>
      <p:sp>
        <p:nvSpPr>
          <p:cNvPr id="19" name="Oval 18">
            <a:extLst>
              <a:ext uri="{FF2B5EF4-FFF2-40B4-BE49-F238E27FC236}">
                <a16:creationId xmlns:a16="http://schemas.microsoft.com/office/drawing/2014/main" id="{FB2C05DE-C890-481D-B6EE-6BF09B4DF593}"/>
              </a:ext>
            </a:extLst>
          </p:cNvPr>
          <p:cNvSpPr/>
          <p:nvPr/>
        </p:nvSpPr>
        <p:spPr>
          <a:xfrm>
            <a:off x="5054911" y="5184930"/>
            <a:ext cx="499188" cy="450713"/>
          </a:xfrm>
          <a:prstGeom prst="ellipse">
            <a:avLst/>
          </a:prstGeom>
          <a:solidFill>
            <a:srgbClr val="00C7B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E4630800-A5DB-48BC-93E9-942B15947FE5}"/>
              </a:ext>
            </a:extLst>
          </p:cNvPr>
          <p:cNvSpPr/>
          <p:nvPr/>
        </p:nvSpPr>
        <p:spPr>
          <a:xfrm>
            <a:off x="8706753" y="5184930"/>
            <a:ext cx="470820" cy="450713"/>
          </a:xfrm>
          <a:prstGeom prst="ellipse">
            <a:avLst/>
          </a:prstGeom>
          <a:solidFill>
            <a:srgbClr val="00C7B1"/>
          </a:solidFill>
          <a:ln>
            <a:solidFill>
              <a:srgbClr val="00C7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29688024-9376-42A3-87C7-4A699F11CE75}"/>
              </a:ext>
            </a:extLst>
          </p:cNvPr>
          <p:cNvSpPr/>
          <p:nvPr/>
        </p:nvSpPr>
        <p:spPr>
          <a:xfrm>
            <a:off x="1527731" y="5241790"/>
            <a:ext cx="499188" cy="450713"/>
          </a:xfrm>
          <a:prstGeom prst="ellipse">
            <a:avLst/>
          </a:prstGeom>
          <a:solidFill>
            <a:srgbClr val="00C7B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5" name="Straight Connector 44">
            <a:extLst>
              <a:ext uri="{FF2B5EF4-FFF2-40B4-BE49-F238E27FC236}">
                <a16:creationId xmlns:a16="http://schemas.microsoft.com/office/drawing/2014/main" id="{E27D461D-3FEC-46DD-B506-D4A84E253948}"/>
              </a:ext>
            </a:extLst>
          </p:cNvPr>
          <p:cNvCxnSpPr>
            <a:cxnSpLocks/>
            <a:endCxn id="41" idx="2"/>
          </p:cNvCxnSpPr>
          <p:nvPr/>
        </p:nvCxnSpPr>
        <p:spPr>
          <a:xfrm>
            <a:off x="328260" y="5467147"/>
            <a:ext cx="1199471" cy="0"/>
          </a:xfrm>
          <a:prstGeom prst="line">
            <a:avLst/>
          </a:prstGeom>
          <a:ln w="57150">
            <a:solidFill>
              <a:srgbClr val="00C7B1"/>
            </a:solidFill>
            <a:prstDash val="sysDash"/>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48F4C10C-C1EB-437B-9950-B8AC5E981042}"/>
              </a:ext>
            </a:extLst>
          </p:cNvPr>
          <p:cNvCxnSpPr>
            <a:cxnSpLocks/>
          </p:cNvCxnSpPr>
          <p:nvPr/>
        </p:nvCxnSpPr>
        <p:spPr>
          <a:xfrm flipV="1">
            <a:off x="5540088" y="5410287"/>
            <a:ext cx="3224722" cy="2"/>
          </a:xfrm>
          <a:prstGeom prst="line">
            <a:avLst/>
          </a:prstGeom>
          <a:ln w="57150">
            <a:solidFill>
              <a:srgbClr val="00C7B1"/>
            </a:solidFill>
            <a:prstDash val="sysDash"/>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1B553317-46DE-416E-91B2-25C400F756A8}"/>
              </a:ext>
            </a:extLst>
          </p:cNvPr>
          <p:cNvCxnSpPr>
            <a:cxnSpLocks/>
          </p:cNvCxnSpPr>
          <p:nvPr/>
        </p:nvCxnSpPr>
        <p:spPr>
          <a:xfrm flipV="1">
            <a:off x="1844373" y="5440735"/>
            <a:ext cx="3224722" cy="2"/>
          </a:xfrm>
          <a:prstGeom prst="line">
            <a:avLst/>
          </a:prstGeom>
          <a:ln w="57150">
            <a:solidFill>
              <a:srgbClr val="00C7B1"/>
            </a:solidFill>
            <a:prstDash val="sysDash"/>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38EBFBE9-826A-496C-9205-A84323F2D82B}"/>
              </a:ext>
            </a:extLst>
          </p:cNvPr>
          <p:cNvCxnSpPr>
            <a:cxnSpLocks/>
          </p:cNvCxnSpPr>
          <p:nvPr/>
        </p:nvCxnSpPr>
        <p:spPr>
          <a:xfrm>
            <a:off x="9177573" y="5405647"/>
            <a:ext cx="1199471" cy="0"/>
          </a:xfrm>
          <a:prstGeom prst="line">
            <a:avLst/>
          </a:prstGeom>
          <a:ln w="57150">
            <a:solidFill>
              <a:srgbClr val="00C7B1"/>
            </a:solidFill>
            <a:prstDash val="sysDash"/>
          </a:ln>
        </p:spPr>
        <p:style>
          <a:lnRef idx="1">
            <a:schemeClr val="accent1"/>
          </a:lnRef>
          <a:fillRef idx="0">
            <a:schemeClr val="accent1"/>
          </a:fillRef>
          <a:effectRef idx="0">
            <a:schemeClr val="accent1"/>
          </a:effectRef>
          <a:fontRef idx="minor">
            <a:schemeClr val="tx1"/>
          </a:fontRef>
        </p:style>
      </p:cxnSp>
      <p:sp>
        <p:nvSpPr>
          <p:cNvPr id="64" name="TextBox 63">
            <a:extLst>
              <a:ext uri="{FF2B5EF4-FFF2-40B4-BE49-F238E27FC236}">
                <a16:creationId xmlns:a16="http://schemas.microsoft.com/office/drawing/2014/main" id="{78C830A1-793C-4EE5-90B9-3F4AD972D018}"/>
              </a:ext>
            </a:extLst>
          </p:cNvPr>
          <p:cNvSpPr txBox="1"/>
          <p:nvPr/>
        </p:nvSpPr>
        <p:spPr>
          <a:xfrm>
            <a:off x="537872" y="5870219"/>
            <a:ext cx="2478905" cy="523220"/>
          </a:xfrm>
          <a:prstGeom prst="rect">
            <a:avLst/>
          </a:prstGeom>
          <a:noFill/>
        </p:spPr>
        <p:txBody>
          <a:bodyPr wrap="square" rtlCol="0" anchor="t">
            <a:spAutoFit/>
          </a:bodyPr>
          <a:lstStyle/>
          <a:p>
            <a:pPr algn="ctr"/>
            <a:r>
              <a:rPr lang="en-US" sz="2800" b="1" dirty="0">
                <a:latin typeface="Gotham Book"/>
              </a:rPr>
              <a:t>Student Life</a:t>
            </a:r>
          </a:p>
        </p:txBody>
      </p:sp>
      <p:sp>
        <p:nvSpPr>
          <p:cNvPr id="65" name="TextBox 64">
            <a:extLst>
              <a:ext uri="{FF2B5EF4-FFF2-40B4-BE49-F238E27FC236}">
                <a16:creationId xmlns:a16="http://schemas.microsoft.com/office/drawing/2014/main" id="{0C9098C8-B3DA-4F05-9476-EA831FA1C5FF}"/>
              </a:ext>
            </a:extLst>
          </p:cNvPr>
          <p:cNvSpPr txBox="1"/>
          <p:nvPr/>
        </p:nvSpPr>
        <p:spPr>
          <a:xfrm>
            <a:off x="3919910" y="5692592"/>
            <a:ext cx="3033526" cy="968621"/>
          </a:xfrm>
          <a:prstGeom prst="rect">
            <a:avLst/>
          </a:prstGeom>
          <a:noFill/>
        </p:spPr>
        <p:txBody>
          <a:bodyPr wrap="square" rtlCol="0" anchor="t">
            <a:spAutoFit/>
          </a:bodyPr>
          <a:lstStyle/>
          <a:p>
            <a:pPr algn="ctr"/>
            <a:r>
              <a:rPr lang="en-US" sz="2800" b="1" dirty="0">
                <a:latin typeface="Gotham Book"/>
              </a:rPr>
              <a:t>New Practitioner Life</a:t>
            </a:r>
          </a:p>
        </p:txBody>
      </p:sp>
      <p:sp>
        <p:nvSpPr>
          <p:cNvPr id="66" name="TextBox 65">
            <a:extLst>
              <a:ext uri="{FF2B5EF4-FFF2-40B4-BE49-F238E27FC236}">
                <a16:creationId xmlns:a16="http://schemas.microsoft.com/office/drawing/2014/main" id="{00700192-37E0-4CD7-AF84-2EF5DB37D53B}"/>
              </a:ext>
            </a:extLst>
          </p:cNvPr>
          <p:cNvSpPr txBox="1"/>
          <p:nvPr/>
        </p:nvSpPr>
        <p:spPr>
          <a:xfrm>
            <a:off x="7769265" y="5865924"/>
            <a:ext cx="2478905" cy="523220"/>
          </a:xfrm>
          <a:prstGeom prst="rect">
            <a:avLst/>
          </a:prstGeom>
          <a:noFill/>
        </p:spPr>
        <p:txBody>
          <a:bodyPr wrap="square" rtlCol="0" anchor="t">
            <a:spAutoFit/>
          </a:bodyPr>
          <a:lstStyle/>
          <a:p>
            <a:pPr algn="ctr"/>
            <a:r>
              <a:rPr lang="en-US" sz="2800" b="1" dirty="0">
                <a:latin typeface="Gotham Book"/>
                <a:cs typeface="Calibri"/>
              </a:rPr>
              <a:t>&amp; Beyond!</a:t>
            </a:r>
          </a:p>
        </p:txBody>
      </p:sp>
    </p:spTree>
    <p:custDataLst>
      <p:tags r:id="rId1"/>
    </p:custDataLst>
    <p:extLst>
      <p:ext uri="{BB962C8B-B14F-4D97-AF65-F5344CB8AC3E}">
        <p14:creationId xmlns:p14="http://schemas.microsoft.com/office/powerpoint/2010/main" val="108925336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47D2A13-0B6C-47D2-9CD4-3DDE8A8ECD53}"/>
              </a:ext>
            </a:extLst>
          </p:cNvPr>
          <p:cNvSpPr txBox="1"/>
          <p:nvPr/>
        </p:nvSpPr>
        <p:spPr>
          <a:xfrm>
            <a:off x="243976" y="277962"/>
            <a:ext cx="9243231" cy="1018539"/>
          </a:xfrm>
          <a:prstGeom prst="rect">
            <a:avLst/>
          </a:prstGeom>
        </p:spPr>
        <p:txBody>
          <a:bodyPr vert="horz" lIns="91440" tIns="45720" rIns="91440" bIns="45720" rtlCol="0" anchor="t" anchorCtr="0">
            <a:normAutofit lnSpcReduction="10000"/>
          </a:bodyPr>
          <a:lstStyle/>
          <a:p>
            <a:pPr marL="0" marR="0" lvl="0" indent="0" algn="ctr" defTabSz="914400" rtl="0" eaLnBrk="1" fontAlgn="auto" latinLnBrk="0" hangingPunct="1">
              <a:lnSpc>
                <a:spcPct val="80000"/>
              </a:lnSpc>
              <a:spcBef>
                <a:spcPct val="0"/>
              </a:spcBef>
              <a:spcAft>
                <a:spcPts val="600"/>
              </a:spcAft>
              <a:buClrTx/>
              <a:buSzTx/>
              <a:buFontTx/>
              <a:buNone/>
              <a:tabLst/>
              <a:defRPr/>
            </a:pPr>
            <a:r>
              <a:rPr lang="en-US" sz="4000" cap="all">
                <a:ln>
                  <a:solidFill>
                    <a:schemeClr val="bg1"/>
                  </a:solidFill>
                </a:ln>
                <a:solidFill>
                  <a:schemeClr val="bg1"/>
                </a:solidFill>
                <a:latin typeface="Gotham Black"/>
                <a:cs typeface="Gotham Black"/>
              </a:rPr>
              <a:t>Membership Enrollment deadline – November 8, 2020</a:t>
            </a:r>
          </a:p>
        </p:txBody>
      </p:sp>
      <p:sp>
        <p:nvSpPr>
          <p:cNvPr id="6" name="TextBox 5">
            <a:extLst>
              <a:ext uri="{FF2B5EF4-FFF2-40B4-BE49-F238E27FC236}">
                <a16:creationId xmlns:a16="http://schemas.microsoft.com/office/drawing/2014/main" id="{D47D2A13-0B6C-47D2-9CD4-3DDE8A8ECD53}"/>
              </a:ext>
            </a:extLst>
          </p:cNvPr>
          <p:cNvSpPr txBox="1"/>
          <p:nvPr/>
        </p:nvSpPr>
        <p:spPr>
          <a:xfrm>
            <a:off x="494359" y="1736708"/>
            <a:ext cx="9554516" cy="4549792"/>
          </a:xfrm>
          <a:prstGeom prst="rect">
            <a:avLst/>
          </a:prstGeom>
        </p:spPr>
        <p:txBody>
          <a:bodyPr vert="horz" lIns="91440" tIns="45720" rIns="91440" bIns="45720" rtlCol="0" anchor="t" anchorCtr="0">
            <a:normAutofit fontScale="77500" lnSpcReduction="20000"/>
          </a:bodyPr>
          <a:lstStyle/>
          <a:p>
            <a:r>
              <a:rPr lang="en-US" sz="4000" b="1" dirty="0">
                <a:latin typeface="Gotham Book"/>
                <a:cs typeface="Calibri"/>
              </a:rPr>
              <a:t>Don't Miss Out!</a:t>
            </a:r>
          </a:p>
          <a:p>
            <a:pPr marL="571500" indent="-571500">
              <a:buFont typeface="Arial" panose="020B0604020202020204" pitchFamily="34" charset="0"/>
              <a:buChar char="•"/>
            </a:pPr>
            <a:r>
              <a:rPr lang="en-US" sz="3000" dirty="0">
                <a:latin typeface="Gotham Book"/>
              </a:rPr>
              <a:t>Get an </a:t>
            </a:r>
            <a:r>
              <a:rPr lang="en-US" sz="3000" dirty="0" err="1">
                <a:latin typeface="Gotham Book"/>
              </a:rPr>
              <a:t>APhA</a:t>
            </a:r>
            <a:r>
              <a:rPr lang="en-US" sz="3000" dirty="0">
                <a:latin typeface="Gotham Book"/>
              </a:rPr>
              <a:t> Membership today to start nurturing your personal and professional development!</a:t>
            </a:r>
            <a:endParaRPr lang="en-US" sz="3000">
              <a:latin typeface="Gotham Book"/>
              <a:cs typeface="Calibri"/>
            </a:endParaRPr>
          </a:p>
          <a:p>
            <a:pPr marL="571500" indent="-571500">
              <a:buFont typeface="Arial" panose="020B0604020202020204" pitchFamily="34" charset="0"/>
              <a:buChar char="•"/>
            </a:pPr>
            <a:r>
              <a:rPr lang="en-US" sz="3000" dirty="0">
                <a:latin typeface="Gotham Book"/>
              </a:rPr>
              <a:t>National membership dues</a:t>
            </a:r>
            <a:endParaRPr lang="en-US" sz="3000">
              <a:latin typeface="Gotham Book"/>
              <a:cs typeface="Calibri"/>
            </a:endParaRPr>
          </a:p>
          <a:p>
            <a:pPr marL="1028700" lvl="1" indent="-571500">
              <a:buFont typeface="Arial" panose="020B0604020202020204" pitchFamily="34" charset="0"/>
              <a:buChar char="•"/>
            </a:pPr>
            <a:r>
              <a:rPr lang="en-US" sz="3000" dirty="0">
                <a:latin typeface="Gotham Book"/>
              </a:rPr>
              <a:t>$____ (**FILL IN NATIONAL AND CHAPTER DUES HERE**)</a:t>
            </a:r>
            <a:endParaRPr lang="en-US" sz="3000" b="1">
              <a:latin typeface="Gotham Book"/>
            </a:endParaRPr>
          </a:p>
          <a:p>
            <a:pPr marL="1028700" lvl="1" indent="-571500">
              <a:buFont typeface="Arial" panose="020B0604020202020204" pitchFamily="34" charset="0"/>
              <a:buChar char="•"/>
            </a:pPr>
            <a:r>
              <a:rPr lang="en-US" sz="3000" dirty="0">
                <a:latin typeface="Gotham Book"/>
              </a:rPr>
              <a:t>Deadline to enroll </a:t>
            </a:r>
            <a:r>
              <a:rPr lang="en-US" sz="3000" b="1" dirty="0">
                <a:latin typeface="Gotham Book"/>
              </a:rPr>
              <a:t>November 8</a:t>
            </a:r>
            <a:r>
              <a:rPr lang="en-US" sz="3000" b="1" baseline="30000" dirty="0">
                <a:latin typeface="Gotham Book"/>
              </a:rPr>
              <a:t>th</a:t>
            </a:r>
            <a:r>
              <a:rPr lang="en-US" sz="3000" b="1" dirty="0">
                <a:latin typeface="Gotham Book"/>
              </a:rPr>
              <a:t> </a:t>
            </a:r>
            <a:endParaRPr lang="en-US" sz="3000" b="1">
              <a:latin typeface="Gotham Book"/>
              <a:cs typeface="Calibri"/>
            </a:endParaRPr>
          </a:p>
          <a:p>
            <a:pPr marL="571500" indent="-571500">
              <a:buFont typeface="Arial" panose="020B0604020202020204" pitchFamily="34" charset="0"/>
              <a:buChar char="•"/>
            </a:pPr>
            <a:r>
              <a:rPr lang="en-US" sz="3000" dirty="0">
                <a:latin typeface="Gotham Book"/>
              </a:rPr>
              <a:t>Transitioning Membership available to 2021 grads</a:t>
            </a:r>
            <a:endParaRPr lang="en-US" sz="3000">
              <a:latin typeface="Gotham Book"/>
              <a:cs typeface="Calibri"/>
            </a:endParaRPr>
          </a:p>
          <a:p>
            <a:pPr marL="1028700" lvl="1" indent="-571500">
              <a:buFont typeface="Arial" panose="020B0604020202020204" pitchFamily="34" charset="0"/>
              <a:buChar char="•"/>
            </a:pPr>
            <a:r>
              <a:rPr lang="en-US" sz="3000" dirty="0">
                <a:latin typeface="Gotham Book"/>
              </a:rPr>
              <a:t>$120 that includes your final year as student pharmacist and your first year as a New Practitioner!</a:t>
            </a:r>
            <a:endParaRPr lang="en-US" sz="3000">
              <a:latin typeface="Gotham Book"/>
              <a:cs typeface="Calibri"/>
            </a:endParaRPr>
          </a:p>
          <a:p>
            <a:pPr marL="1028700" lvl="1" indent="-571500">
              <a:buFont typeface="Arial" panose="020B0604020202020204" pitchFamily="34" charset="0"/>
              <a:buChar char="•"/>
            </a:pPr>
            <a:r>
              <a:rPr lang="en-US" sz="3000" dirty="0">
                <a:latin typeface="Gotham Book"/>
                <a:ea typeface="+mn-lt"/>
                <a:cs typeface="+mn-lt"/>
              </a:rPr>
              <a:t>Enroll by October 31st to receive NAPLEX study tool benefits!</a:t>
            </a:r>
          </a:p>
          <a:p>
            <a:pPr marL="1028700" lvl="1" indent="-571500">
              <a:buFont typeface="Arial" panose="020B0604020202020204" pitchFamily="34" charset="0"/>
              <a:buChar char="•"/>
            </a:pPr>
            <a:r>
              <a:rPr lang="en-US" sz="3000" dirty="0">
                <a:latin typeface="Gotham Book"/>
              </a:rPr>
              <a:t>For more information visit </a:t>
            </a:r>
            <a:r>
              <a:rPr lang="en-US" sz="3000" b="1" dirty="0">
                <a:latin typeface="Gotham Book"/>
              </a:rPr>
              <a:t>pharmacist.com/transitioning-Membership </a:t>
            </a:r>
            <a:endParaRPr lang="en-US" sz="3000" b="1">
              <a:latin typeface="Gotham Book"/>
              <a:cs typeface="Calibri"/>
            </a:endParaRPr>
          </a:p>
          <a:p>
            <a:pPr lvl="1">
              <a:defRPr/>
            </a:pPr>
            <a:r>
              <a:rPr lang="en-US" sz="3000" b="1" dirty="0">
                <a:solidFill>
                  <a:srgbClr val="485CC7"/>
                </a:solidFill>
                <a:latin typeface="Gotham Book"/>
                <a:ea typeface="+mn-lt"/>
                <a:cs typeface="+mn-lt"/>
              </a:rPr>
              <a:t>                  </a:t>
            </a:r>
            <a:endParaRPr lang="en-US">
              <a:solidFill>
                <a:srgbClr val="000000"/>
              </a:solidFill>
              <a:latin typeface="Gotham Book"/>
              <a:ea typeface="+mn-lt"/>
              <a:cs typeface="+mn-lt"/>
            </a:endParaRPr>
          </a:p>
          <a:p>
            <a:pPr lvl="1">
              <a:defRPr/>
            </a:pPr>
            <a:r>
              <a:rPr lang="en-US" sz="3600" b="1" dirty="0">
                <a:solidFill>
                  <a:srgbClr val="485CC7"/>
                </a:solidFill>
                <a:latin typeface="Gotham Book"/>
                <a:ea typeface="+mn-lt"/>
                <a:cs typeface="+mn-lt"/>
              </a:rPr>
              <a:t> Interested in joining? Talk with our chapter leaders today!</a:t>
            </a:r>
            <a:endParaRPr lang="en-US" sz="3600">
              <a:latin typeface="Gotham Book"/>
              <a:cs typeface="Calibri"/>
            </a:endParaRPr>
          </a:p>
          <a:p>
            <a:pPr marL="0" marR="0" lvl="0" indent="0" defTabSz="914400" rtl="0" eaLnBrk="1" fontAlgn="auto" latinLnBrk="0" hangingPunct="1">
              <a:lnSpc>
                <a:spcPct val="80000"/>
              </a:lnSpc>
              <a:spcBef>
                <a:spcPct val="0"/>
              </a:spcBef>
              <a:spcAft>
                <a:spcPts val="600"/>
              </a:spcAft>
              <a:buClrTx/>
              <a:buSzTx/>
              <a:buFontTx/>
              <a:buNone/>
              <a:tabLst/>
              <a:defRPr/>
            </a:pPr>
            <a:r>
              <a:rPr lang="en-US" sz="3600" dirty="0">
                <a:solidFill>
                  <a:schemeClr val="bg1"/>
                </a:solidFill>
                <a:latin typeface="Gotham Book"/>
                <a:cs typeface="Gotham Book"/>
              </a:rPr>
              <a:t>here</a:t>
            </a:r>
          </a:p>
        </p:txBody>
      </p:sp>
      <p:sp>
        <p:nvSpPr>
          <p:cNvPr id="5" name="TextBox 4">
            <a:extLst>
              <a:ext uri="{FF2B5EF4-FFF2-40B4-BE49-F238E27FC236}">
                <a16:creationId xmlns:a16="http://schemas.microsoft.com/office/drawing/2014/main" id="{D47D2A13-0B6C-47D2-9CD4-3DDE8A8ECD53}"/>
              </a:ext>
            </a:extLst>
          </p:cNvPr>
          <p:cNvSpPr txBox="1"/>
          <p:nvPr/>
        </p:nvSpPr>
        <p:spPr>
          <a:xfrm>
            <a:off x="323384" y="1447710"/>
            <a:ext cx="10448999" cy="5067389"/>
          </a:xfrm>
          <a:prstGeom prst="rect">
            <a:avLst/>
          </a:prstGeom>
        </p:spPr>
        <p:txBody>
          <a:bodyPr vert="horz" lIns="91440" tIns="45720" rIns="91440" bIns="45720" rtlCol="0" anchor="t" anchorCtr="0">
            <a:normAutofit/>
          </a:bodyPr>
          <a:lstStyle/>
          <a:p>
            <a:pPr marL="1257300" lvl="2" indent="-342900">
              <a:buFont typeface="Courier New" panose="02070309020205020404" pitchFamily="49" charset="0"/>
              <a:buChar char="o"/>
            </a:pPr>
            <a:endParaRPr lang="en-US" sz="2400">
              <a:solidFill>
                <a:srgbClr val="485CC7"/>
              </a:solidFill>
            </a:endParaRPr>
          </a:p>
        </p:txBody>
      </p:sp>
    </p:spTree>
    <p:custDataLst>
      <p:tags r:id="rId1"/>
    </p:custDataLst>
    <p:extLst>
      <p:ext uri="{BB962C8B-B14F-4D97-AF65-F5344CB8AC3E}">
        <p14:creationId xmlns:p14="http://schemas.microsoft.com/office/powerpoint/2010/main" val="53274244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6" name="Rectangle 5"/>
          <p:cNvSpPr/>
          <p:nvPr/>
        </p:nvSpPr>
        <p:spPr>
          <a:xfrm>
            <a:off x="446531" y="1729862"/>
            <a:ext cx="9278494" cy="4031873"/>
          </a:xfrm>
          <a:prstGeom prst="rect">
            <a:avLst/>
          </a:prstGeom>
        </p:spPr>
        <p:txBody>
          <a:bodyPr wrap="square" anchor="t" anchorCtr="0">
            <a:spAutoFit/>
          </a:bodyPr>
          <a:lstStyle/>
          <a:p>
            <a:r>
              <a:rPr lang="en-US" sz="3200" b="1">
                <a:solidFill>
                  <a:srgbClr val="485CC7"/>
                </a:solidFill>
                <a:latin typeface="Gill Sans MT" panose="020B0502020104020203" pitchFamily="34" charset="0"/>
                <a:cs typeface="Summer Font" panose="020B0606030504020204" pitchFamily="34" charset="0"/>
              </a:rPr>
              <a:t>Sign up for APhA-ASP membership at </a:t>
            </a:r>
          </a:p>
          <a:p>
            <a:r>
              <a:rPr lang="en-US" sz="3200" b="1">
                <a:latin typeface="Gill Sans MT" panose="020B0502020104020203" pitchFamily="34" charset="0"/>
                <a:cs typeface="Summer Font" panose="020B0606030504020204" pitchFamily="34" charset="0"/>
              </a:rPr>
              <a:t>Pharmacist.com/</a:t>
            </a:r>
            <a:r>
              <a:rPr lang="en-US" sz="3200" b="1" err="1">
                <a:latin typeface="Gill Sans MT" panose="020B0502020104020203" pitchFamily="34" charset="0"/>
                <a:cs typeface="Summer Font" panose="020B0606030504020204" pitchFamily="34" charset="0"/>
              </a:rPr>
              <a:t>apha-asp</a:t>
            </a:r>
            <a:endParaRPr lang="en-US" sz="3200" b="1">
              <a:latin typeface="Gill Sans MT" panose="020B0502020104020203" pitchFamily="34" charset="0"/>
              <a:cs typeface="Summer Font" panose="020B0606030504020204" pitchFamily="34" charset="0"/>
            </a:endParaRPr>
          </a:p>
          <a:p>
            <a:r>
              <a:rPr lang="en-US" sz="3200" b="1">
                <a:latin typeface="Gill Sans MT" panose="020B0502020104020203" pitchFamily="34" charset="0"/>
                <a:cs typeface="Summer Font" panose="020B0606030504020204" pitchFamily="34" charset="0"/>
              </a:rPr>
              <a:t>Pharmacist.com/Transitioning-Membership </a:t>
            </a:r>
          </a:p>
          <a:p>
            <a:endParaRPr lang="en-US" sz="3200" b="1">
              <a:solidFill>
                <a:srgbClr val="DEA900"/>
              </a:solidFill>
              <a:latin typeface="Gill Sans MT" panose="020B0502020104020203" pitchFamily="34" charset="0"/>
              <a:cs typeface="Summer Font" panose="020B0606030504020204" pitchFamily="34" charset="0"/>
            </a:endParaRPr>
          </a:p>
          <a:p>
            <a:endParaRPr lang="en-US" sz="3200" b="1">
              <a:solidFill>
                <a:srgbClr val="DEA900"/>
              </a:solidFill>
              <a:latin typeface="Gill Sans MT" panose="020B0502020104020203" pitchFamily="34" charset="0"/>
              <a:cs typeface="Summer Font" panose="020B0606030504020204" pitchFamily="34" charset="0"/>
            </a:endParaRPr>
          </a:p>
          <a:p>
            <a:r>
              <a:rPr lang="en-US" sz="3200" b="1">
                <a:solidFill>
                  <a:srgbClr val="485CC7"/>
                </a:solidFill>
                <a:latin typeface="Gill Sans MT" panose="020B0502020104020203" pitchFamily="34" charset="0"/>
                <a:cs typeface="Summer Font" panose="020B0606030504020204" pitchFamily="34" charset="0"/>
              </a:rPr>
              <a:t>Questions about membership? </a:t>
            </a:r>
          </a:p>
          <a:p>
            <a:r>
              <a:rPr lang="en-US" sz="3200" b="1">
                <a:latin typeface="Gill Sans MT" panose="020B0502020104020203" pitchFamily="34" charset="0"/>
                <a:cs typeface="Summer Font" panose="020B0606030504020204" pitchFamily="34" charset="0"/>
              </a:rPr>
              <a:t>800/237-APhA (2742)</a:t>
            </a:r>
          </a:p>
          <a:p>
            <a:r>
              <a:rPr lang="en-US" sz="3200" b="1">
                <a:latin typeface="Gill Sans MT" panose="020B0502020104020203" pitchFamily="34" charset="0"/>
                <a:cs typeface="Summer Font" panose="020B0606030504020204" pitchFamily="34" charset="0"/>
              </a:rPr>
              <a:t>Infocenter@aphanet.org</a:t>
            </a:r>
          </a:p>
        </p:txBody>
      </p:sp>
    </p:spTree>
    <p:custDataLst>
      <p:tags r:id="rId1"/>
    </p:custDataLst>
    <p:extLst>
      <p:ext uri="{BB962C8B-B14F-4D97-AF65-F5344CB8AC3E}">
        <p14:creationId xmlns:p14="http://schemas.microsoft.com/office/powerpoint/2010/main" val="14502653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47D2A13-0B6C-47D2-9CD4-3DDE8A8ECD53}"/>
              </a:ext>
            </a:extLst>
          </p:cNvPr>
          <p:cNvSpPr txBox="1"/>
          <p:nvPr/>
        </p:nvSpPr>
        <p:spPr>
          <a:xfrm>
            <a:off x="234383" y="66314"/>
            <a:ext cx="9954878" cy="1308788"/>
          </a:xfrm>
          <a:prstGeom prst="rect">
            <a:avLst/>
          </a:prstGeom>
        </p:spPr>
        <p:txBody>
          <a:bodyPr vert="horz" lIns="91440" tIns="45720" rIns="91440" bIns="45720" rtlCol="0" anchor="t" anchorCtr="0">
            <a:normAutofit/>
          </a:bodyPr>
          <a:lstStyle/>
          <a:p>
            <a:pPr marL="0" marR="0" lvl="0" indent="0" defTabSz="914400" rtl="0" eaLnBrk="1" fontAlgn="auto" latinLnBrk="0" hangingPunct="1">
              <a:lnSpc>
                <a:spcPct val="80000"/>
              </a:lnSpc>
              <a:spcBef>
                <a:spcPct val="0"/>
              </a:spcBef>
              <a:spcAft>
                <a:spcPts val="600"/>
              </a:spcAft>
              <a:buClrTx/>
              <a:buSzTx/>
              <a:buFontTx/>
              <a:buNone/>
              <a:tabLst/>
              <a:defRPr/>
            </a:pPr>
            <a:r>
              <a:rPr lang="en-US" sz="4000" cap="all" dirty="0">
                <a:ln>
                  <a:solidFill>
                    <a:schemeClr val="bg1"/>
                  </a:solidFill>
                </a:ln>
                <a:solidFill>
                  <a:schemeClr val="bg1"/>
                </a:solidFill>
                <a:latin typeface="Gotham Black"/>
                <a:cs typeface="Gotham Black"/>
              </a:rPr>
              <a:t>The American Pharmacists Association</a:t>
            </a:r>
          </a:p>
          <a:p>
            <a:pPr>
              <a:lnSpc>
                <a:spcPct val="80000"/>
              </a:lnSpc>
              <a:spcBef>
                <a:spcPct val="0"/>
              </a:spcBef>
              <a:spcAft>
                <a:spcPts val="600"/>
              </a:spcAft>
              <a:defRPr/>
            </a:pPr>
            <a:r>
              <a:rPr lang="en-US" sz="4000" cap="all" dirty="0">
                <a:ln>
                  <a:solidFill>
                    <a:prstClr val="white"/>
                  </a:solidFill>
                </a:ln>
                <a:solidFill>
                  <a:schemeClr val="bg1"/>
                </a:solidFill>
                <a:latin typeface="Gotham Black"/>
                <a:cs typeface="Gotham Black"/>
              </a:rPr>
              <a:t>Academy of Student Pharmacists </a:t>
            </a:r>
          </a:p>
          <a:p>
            <a:pPr>
              <a:lnSpc>
                <a:spcPct val="80000"/>
              </a:lnSpc>
              <a:spcBef>
                <a:spcPct val="0"/>
              </a:spcBef>
              <a:spcAft>
                <a:spcPts val="600"/>
              </a:spcAft>
              <a:defRPr/>
            </a:pPr>
            <a:endParaRPr lang="en-US" sz="4000" cap="all" dirty="0">
              <a:ln>
                <a:solidFill>
                  <a:prstClr val="white"/>
                </a:solidFill>
              </a:ln>
              <a:solidFill>
                <a:schemeClr val="bg1"/>
              </a:solidFill>
              <a:latin typeface="Gotham Black"/>
              <a:cs typeface="Gotham Black"/>
            </a:endParaRPr>
          </a:p>
        </p:txBody>
      </p:sp>
      <p:sp>
        <p:nvSpPr>
          <p:cNvPr id="6" name="TextBox 5">
            <a:extLst>
              <a:ext uri="{FF2B5EF4-FFF2-40B4-BE49-F238E27FC236}">
                <a16:creationId xmlns:a16="http://schemas.microsoft.com/office/drawing/2014/main" id="{D47D2A13-0B6C-47D2-9CD4-3DDE8A8ECD53}"/>
              </a:ext>
            </a:extLst>
          </p:cNvPr>
          <p:cNvSpPr txBox="1"/>
          <p:nvPr/>
        </p:nvSpPr>
        <p:spPr>
          <a:xfrm>
            <a:off x="494156" y="2717783"/>
            <a:ext cx="7809016" cy="2817665"/>
          </a:xfrm>
          <a:prstGeom prst="rect">
            <a:avLst/>
          </a:prstGeom>
        </p:spPr>
        <p:txBody>
          <a:bodyPr vert="horz" lIns="91440" tIns="45720" rIns="91440" bIns="45720" rtlCol="0" anchor="t" anchorCtr="0">
            <a:normAutofit/>
          </a:bodyPr>
          <a:lstStyle/>
          <a:p>
            <a:pPr marL="0" marR="0" lvl="0" indent="0" defTabSz="914400" rtl="0" eaLnBrk="1" fontAlgn="auto" latinLnBrk="0" hangingPunct="1">
              <a:lnSpc>
                <a:spcPct val="80000"/>
              </a:lnSpc>
              <a:spcBef>
                <a:spcPct val="0"/>
              </a:spcBef>
              <a:spcAft>
                <a:spcPts val="600"/>
              </a:spcAft>
              <a:buClrTx/>
              <a:buSzTx/>
              <a:buFontTx/>
              <a:buNone/>
              <a:tabLst/>
              <a:defRPr/>
            </a:pPr>
            <a:r>
              <a:rPr lang="en-US" sz="3600">
                <a:solidFill>
                  <a:schemeClr val="bg1"/>
                </a:solidFill>
                <a:latin typeface="Gotham Book"/>
                <a:cs typeface="Gotham Book"/>
              </a:rPr>
              <a:t>Body copy goes here</a:t>
            </a:r>
          </a:p>
        </p:txBody>
      </p:sp>
      <p:sp>
        <p:nvSpPr>
          <p:cNvPr id="5" name="TextBox 4">
            <a:extLst>
              <a:ext uri="{FF2B5EF4-FFF2-40B4-BE49-F238E27FC236}">
                <a16:creationId xmlns:a16="http://schemas.microsoft.com/office/drawing/2014/main" id="{D47D2A13-0B6C-47D2-9CD4-3DDE8A8ECD53}"/>
              </a:ext>
            </a:extLst>
          </p:cNvPr>
          <p:cNvSpPr txBox="1"/>
          <p:nvPr/>
        </p:nvSpPr>
        <p:spPr>
          <a:xfrm>
            <a:off x="349013" y="1808028"/>
            <a:ext cx="8763706" cy="4428360"/>
          </a:xfrm>
          <a:prstGeom prst="rect">
            <a:avLst/>
          </a:prstGeom>
        </p:spPr>
        <p:txBody>
          <a:bodyPr vert="horz" lIns="91440" tIns="45720" rIns="91440" bIns="45720" rtlCol="0" anchor="t" anchorCtr="0">
            <a:normAutofit/>
          </a:bodyPr>
          <a:lstStyle/>
          <a:p>
            <a:pPr marL="0" marR="0" lvl="0" indent="0" defTabSz="914400" rtl="0" eaLnBrk="1" fontAlgn="auto" latinLnBrk="0" hangingPunct="1">
              <a:lnSpc>
                <a:spcPct val="80000"/>
              </a:lnSpc>
              <a:spcBef>
                <a:spcPct val="0"/>
              </a:spcBef>
              <a:spcAft>
                <a:spcPts val="600"/>
              </a:spcAft>
              <a:buClrTx/>
              <a:buSzTx/>
              <a:buFontTx/>
              <a:buNone/>
              <a:tabLst/>
              <a:defRPr/>
            </a:pPr>
            <a:r>
              <a:rPr lang="en-US" sz="3600">
                <a:latin typeface="Gotham Book"/>
                <a:cs typeface="Gotham Book"/>
              </a:rPr>
              <a:t>Here To Serve You!</a:t>
            </a:r>
          </a:p>
          <a:p>
            <a:pPr marL="0" marR="0" lvl="0" indent="0" defTabSz="914400" rtl="0" eaLnBrk="1" fontAlgn="auto" latinLnBrk="0" hangingPunct="1">
              <a:lnSpc>
                <a:spcPct val="80000"/>
              </a:lnSpc>
              <a:spcBef>
                <a:spcPct val="0"/>
              </a:spcBef>
              <a:spcAft>
                <a:spcPts val="600"/>
              </a:spcAft>
              <a:buClrTx/>
              <a:buSzTx/>
              <a:buFontTx/>
              <a:buNone/>
              <a:tabLst/>
              <a:defRPr/>
            </a:pPr>
            <a:endParaRPr lang="en-US" sz="3600">
              <a:latin typeface="Gotham Book"/>
              <a:cs typeface="Gotham Book"/>
            </a:endParaRPr>
          </a:p>
          <a:p>
            <a:pPr>
              <a:lnSpc>
                <a:spcPct val="80000"/>
              </a:lnSpc>
              <a:spcBef>
                <a:spcPct val="0"/>
              </a:spcBef>
              <a:spcAft>
                <a:spcPts val="600"/>
              </a:spcAft>
              <a:defRPr/>
            </a:pPr>
            <a:r>
              <a:rPr lang="en-US" sz="3600">
                <a:latin typeface="Gotham Book"/>
                <a:cs typeface="Gotham Book"/>
              </a:rPr>
              <a:t>Place photos and names of the presenters/chapter leaders on this slide</a:t>
            </a:r>
          </a:p>
          <a:p>
            <a:pPr>
              <a:lnSpc>
                <a:spcPct val="80000"/>
              </a:lnSpc>
              <a:spcBef>
                <a:spcPct val="0"/>
              </a:spcBef>
              <a:spcAft>
                <a:spcPts val="600"/>
              </a:spcAft>
              <a:defRPr/>
            </a:pPr>
            <a:endParaRPr lang="en-US" sz="3600">
              <a:latin typeface="Gotham Book"/>
              <a:cs typeface="Gotham Book"/>
            </a:endParaRPr>
          </a:p>
          <a:p>
            <a:pPr>
              <a:lnSpc>
                <a:spcPct val="80000"/>
              </a:lnSpc>
              <a:spcBef>
                <a:spcPct val="0"/>
              </a:spcBef>
              <a:spcAft>
                <a:spcPts val="600"/>
              </a:spcAft>
              <a:defRPr/>
            </a:pPr>
            <a:r>
              <a:rPr lang="en-US" sz="3600">
                <a:latin typeface="Gotham Book"/>
                <a:cs typeface="Gotham Book"/>
              </a:rPr>
              <a:t>*Feel free to change the presentation photos to photos of your chapter*</a:t>
            </a:r>
          </a:p>
        </p:txBody>
      </p:sp>
    </p:spTree>
    <p:custDataLst>
      <p:tags r:id="rId1"/>
    </p:custDataLst>
    <p:extLst>
      <p:ext uri="{BB962C8B-B14F-4D97-AF65-F5344CB8AC3E}">
        <p14:creationId xmlns:p14="http://schemas.microsoft.com/office/powerpoint/2010/main" val="278886767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47D2A13-0B6C-47D2-9CD4-3DDE8A8ECD53}"/>
              </a:ext>
            </a:extLst>
          </p:cNvPr>
          <p:cNvSpPr txBox="1"/>
          <p:nvPr/>
        </p:nvSpPr>
        <p:spPr>
          <a:xfrm>
            <a:off x="494156" y="429171"/>
            <a:ext cx="9028216" cy="1754353"/>
          </a:xfrm>
          <a:prstGeom prst="rect">
            <a:avLst/>
          </a:prstGeom>
        </p:spPr>
        <p:txBody>
          <a:bodyPr vert="horz" lIns="91440" tIns="45720" rIns="91440" bIns="45720" rtlCol="0" anchor="t" anchorCtr="0">
            <a:normAutofit/>
          </a:bodyPr>
          <a:lstStyle/>
          <a:p>
            <a:pPr marL="0" marR="0" lvl="0" indent="0" algn="ctr" defTabSz="914400" rtl="0" eaLnBrk="1" fontAlgn="auto" latinLnBrk="0" hangingPunct="1">
              <a:lnSpc>
                <a:spcPct val="80000"/>
              </a:lnSpc>
              <a:spcBef>
                <a:spcPct val="0"/>
              </a:spcBef>
              <a:spcAft>
                <a:spcPts val="600"/>
              </a:spcAft>
              <a:buClrTx/>
              <a:buSzTx/>
              <a:buFontTx/>
              <a:buNone/>
              <a:tabLst/>
              <a:defRPr/>
            </a:pPr>
            <a:r>
              <a:rPr lang="en-US" sz="4000" cap="all">
                <a:ln>
                  <a:solidFill>
                    <a:schemeClr val="bg1"/>
                  </a:solidFill>
                </a:ln>
                <a:solidFill>
                  <a:schemeClr val="bg1"/>
                </a:solidFill>
                <a:latin typeface="Gotham Black"/>
                <a:cs typeface="Gotham Black"/>
              </a:rPr>
              <a:t>How </a:t>
            </a:r>
            <a:r>
              <a:rPr lang="en-US" sz="4000" cap="all" err="1">
                <a:ln>
                  <a:solidFill>
                    <a:schemeClr val="bg1"/>
                  </a:solidFill>
                </a:ln>
                <a:solidFill>
                  <a:schemeClr val="bg1"/>
                </a:solidFill>
                <a:latin typeface="Gotham Black"/>
                <a:cs typeface="Gotham Black"/>
              </a:rPr>
              <a:t>AP</a:t>
            </a:r>
            <a:r>
              <a:rPr lang="en-US" sz="4000" err="1">
                <a:ln>
                  <a:solidFill>
                    <a:schemeClr val="bg1"/>
                  </a:solidFill>
                </a:ln>
                <a:solidFill>
                  <a:schemeClr val="bg1"/>
                </a:solidFill>
                <a:latin typeface="Gotham Black"/>
                <a:cs typeface="Gotham Black"/>
              </a:rPr>
              <a:t>h</a:t>
            </a:r>
            <a:r>
              <a:rPr lang="en-US" sz="4000" cap="all" err="1">
                <a:ln>
                  <a:solidFill>
                    <a:schemeClr val="bg1"/>
                  </a:solidFill>
                </a:ln>
                <a:solidFill>
                  <a:schemeClr val="bg1"/>
                </a:solidFill>
                <a:latin typeface="Gotham Black"/>
                <a:cs typeface="Gotham Black"/>
              </a:rPr>
              <a:t>A</a:t>
            </a:r>
            <a:r>
              <a:rPr lang="en-US" sz="4000" cap="all">
                <a:ln>
                  <a:solidFill>
                    <a:schemeClr val="bg1"/>
                  </a:solidFill>
                </a:ln>
                <a:solidFill>
                  <a:schemeClr val="bg1"/>
                </a:solidFill>
                <a:latin typeface="Gotham Black"/>
                <a:cs typeface="Gotham Black"/>
              </a:rPr>
              <a:t>-ASP Benefits YOU!</a:t>
            </a:r>
          </a:p>
        </p:txBody>
      </p:sp>
      <p:sp>
        <p:nvSpPr>
          <p:cNvPr id="6" name="TextBox 5">
            <a:extLst>
              <a:ext uri="{FF2B5EF4-FFF2-40B4-BE49-F238E27FC236}">
                <a16:creationId xmlns:a16="http://schemas.microsoft.com/office/drawing/2014/main" id="{D47D2A13-0B6C-47D2-9CD4-3DDE8A8ECD53}"/>
              </a:ext>
            </a:extLst>
          </p:cNvPr>
          <p:cNvSpPr txBox="1"/>
          <p:nvPr/>
        </p:nvSpPr>
        <p:spPr>
          <a:xfrm>
            <a:off x="370331" y="1864747"/>
            <a:ext cx="8592694" cy="4564082"/>
          </a:xfrm>
          <a:prstGeom prst="rect">
            <a:avLst/>
          </a:prstGeom>
        </p:spPr>
        <p:txBody>
          <a:bodyPr vert="horz" lIns="91440" tIns="45720" rIns="91440" bIns="45720" rtlCol="0" anchor="t" anchorCtr="0">
            <a:normAutofit lnSpcReduction="10000"/>
          </a:bodyPr>
          <a:lstStyle/>
          <a:p>
            <a:pPr>
              <a:lnSpc>
                <a:spcPct val="80000"/>
              </a:lnSpc>
              <a:spcBef>
                <a:spcPct val="0"/>
              </a:spcBef>
              <a:spcAft>
                <a:spcPts val="600"/>
              </a:spcAft>
              <a:defRPr/>
            </a:pPr>
            <a:r>
              <a:rPr lang="en-US" sz="3600" dirty="0">
                <a:solidFill>
                  <a:schemeClr val="bg1"/>
                </a:solidFill>
                <a:latin typeface="Gotham Book"/>
                <a:cs typeface="Gotham Book"/>
              </a:rPr>
              <a:t>Body  </a:t>
            </a:r>
            <a:r>
              <a:rPr lang="en-US" sz="3600" dirty="0">
                <a:latin typeface="Gotham Book"/>
                <a:cs typeface="Gotham Book"/>
              </a:rPr>
              <a:t>Policy &amp; Advocacy </a:t>
            </a:r>
            <a:endParaRPr lang="en-US" sz="3600">
              <a:latin typeface="Gotham Book"/>
              <a:cs typeface="Gotham Book"/>
            </a:endParaRPr>
          </a:p>
          <a:p>
            <a:pPr marL="0" marR="0" lvl="0" indent="0" defTabSz="914400" rtl="0" eaLnBrk="1" fontAlgn="auto" latinLnBrk="0" hangingPunct="1">
              <a:lnSpc>
                <a:spcPct val="80000"/>
              </a:lnSpc>
              <a:spcBef>
                <a:spcPct val="0"/>
              </a:spcBef>
              <a:spcAft>
                <a:spcPts val="600"/>
              </a:spcAft>
              <a:buClrTx/>
              <a:buSzTx/>
              <a:buFontTx/>
              <a:buNone/>
              <a:tabLst/>
              <a:defRPr/>
            </a:pPr>
            <a:endParaRPr lang="en-US" sz="3600">
              <a:solidFill>
                <a:schemeClr val="bg1"/>
              </a:solidFill>
              <a:latin typeface="Gotham Book"/>
              <a:cs typeface="Gotham Book"/>
            </a:endParaRPr>
          </a:p>
          <a:p>
            <a:pPr>
              <a:lnSpc>
                <a:spcPct val="80000"/>
              </a:lnSpc>
              <a:spcBef>
                <a:spcPct val="0"/>
              </a:spcBef>
              <a:spcAft>
                <a:spcPts val="600"/>
              </a:spcAft>
              <a:defRPr/>
            </a:pPr>
            <a:r>
              <a:rPr lang="en-US" sz="3600" dirty="0">
                <a:solidFill>
                  <a:schemeClr val="bg1"/>
                </a:solidFill>
                <a:latin typeface="Gotham Book"/>
                <a:cs typeface="Gotham Book"/>
              </a:rPr>
              <a:t>y 	  </a:t>
            </a:r>
            <a:r>
              <a:rPr lang="en-US" sz="3600" dirty="0">
                <a:latin typeface="Gotham Book"/>
                <a:cs typeface="Gotham Book"/>
              </a:rPr>
              <a:t>Leadership Opportunities</a:t>
            </a:r>
          </a:p>
          <a:p>
            <a:pPr marL="0" marR="0" lvl="0" indent="0" defTabSz="914400" rtl="0" eaLnBrk="1" fontAlgn="auto" latinLnBrk="0" hangingPunct="1">
              <a:lnSpc>
                <a:spcPct val="80000"/>
              </a:lnSpc>
              <a:spcBef>
                <a:spcPct val="0"/>
              </a:spcBef>
              <a:spcAft>
                <a:spcPts val="600"/>
              </a:spcAft>
              <a:buClrTx/>
              <a:buSzTx/>
              <a:buFontTx/>
              <a:buNone/>
              <a:tabLst/>
              <a:defRPr/>
            </a:pPr>
            <a:endParaRPr lang="en-US" sz="3600">
              <a:latin typeface="Gotham Book"/>
              <a:cs typeface="Gotham Book"/>
            </a:endParaRPr>
          </a:p>
          <a:p>
            <a:pPr>
              <a:lnSpc>
                <a:spcPct val="80000"/>
              </a:lnSpc>
              <a:spcBef>
                <a:spcPct val="0"/>
              </a:spcBef>
              <a:spcAft>
                <a:spcPts val="600"/>
              </a:spcAft>
              <a:defRPr/>
            </a:pPr>
            <a:r>
              <a:rPr lang="en-US" sz="3600" dirty="0">
                <a:latin typeface="Gotham Book"/>
                <a:cs typeface="Gotham Book"/>
              </a:rPr>
              <a:t>	  Projects &amp; Programs </a:t>
            </a:r>
          </a:p>
          <a:p>
            <a:pPr>
              <a:lnSpc>
                <a:spcPct val="80000"/>
              </a:lnSpc>
              <a:spcBef>
                <a:spcPct val="0"/>
              </a:spcBef>
              <a:spcAft>
                <a:spcPts val="600"/>
              </a:spcAft>
              <a:defRPr/>
            </a:pPr>
            <a:endParaRPr lang="en-US" sz="3600" dirty="0">
              <a:latin typeface="Gotham Book"/>
              <a:cs typeface="Gotham Book"/>
            </a:endParaRPr>
          </a:p>
          <a:p>
            <a:pPr>
              <a:lnSpc>
                <a:spcPct val="80000"/>
              </a:lnSpc>
              <a:spcBef>
                <a:spcPct val="0"/>
              </a:spcBef>
              <a:spcAft>
                <a:spcPts val="600"/>
              </a:spcAft>
              <a:defRPr/>
            </a:pPr>
            <a:r>
              <a:rPr lang="en-US" sz="3600" dirty="0">
                <a:latin typeface="Gotham Book"/>
                <a:cs typeface="Gotham Book"/>
              </a:rPr>
              <a:t>           Awards &amp; Scholarships</a:t>
            </a:r>
          </a:p>
          <a:p>
            <a:pPr marL="0" marR="0" lvl="0" indent="0" defTabSz="914400" rtl="0" eaLnBrk="1" fontAlgn="auto" latinLnBrk="0" hangingPunct="1">
              <a:lnSpc>
                <a:spcPct val="80000"/>
              </a:lnSpc>
              <a:spcBef>
                <a:spcPct val="0"/>
              </a:spcBef>
              <a:spcAft>
                <a:spcPts val="600"/>
              </a:spcAft>
              <a:buClrTx/>
              <a:buSzTx/>
              <a:buFontTx/>
              <a:buNone/>
              <a:tabLst/>
              <a:defRPr/>
            </a:pPr>
            <a:endParaRPr lang="en-US" sz="3600">
              <a:latin typeface="Gotham Book"/>
              <a:cs typeface="Gotham Book"/>
            </a:endParaRPr>
          </a:p>
          <a:p>
            <a:pPr>
              <a:lnSpc>
                <a:spcPct val="80000"/>
              </a:lnSpc>
              <a:spcBef>
                <a:spcPct val="0"/>
              </a:spcBef>
              <a:spcAft>
                <a:spcPts val="600"/>
              </a:spcAft>
              <a:defRPr/>
            </a:pPr>
            <a:r>
              <a:rPr lang="en-US" sz="3600" dirty="0">
                <a:latin typeface="Gotham Book"/>
                <a:cs typeface="Gotham Book"/>
              </a:rPr>
              <a:t>	  Meetings &amp; Networking </a:t>
            </a:r>
          </a:p>
          <a:p>
            <a:pPr marL="0" marR="0" lvl="0" indent="0" defTabSz="914400" rtl="0" eaLnBrk="1" fontAlgn="auto" latinLnBrk="0" hangingPunct="1">
              <a:lnSpc>
                <a:spcPct val="80000"/>
              </a:lnSpc>
              <a:spcBef>
                <a:spcPct val="0"/>
              </a:spcBef>
              <a:spcAft>
                <a:spcPts val="600"/>
              </a:spcAft>
              <a:buClrTx/>
              <a:buSzTx/>
              <a:buFontTx/>
              <a:buNone/>
              <a:tabLst/>
              <a:defRPr/>
            </a:pPr>
            <a:endParaRPr lang="en-US" sz="3600">
              <a:latin typeface="Gotham Book"/>
              <a:cs typeface="Gotham Book"/>
            </a:endParaRPr>
          </a:p>
        </p:txBody>
      </p:sp>
      <p:sp>
        <p:nvSpPr>
          <p:cNvPr id="5" name="TextBox 4">
            <a:extLst>
              <a:ext uri="{FF2B5EF4-FFF2-40B4-BE49-F238E27FC236}">
                <a16:creationId xmlns:a16="http://schemas.microsoft.com/office/drawing/2014/main" id="{D47D2A13-0B6C-47D2-9CD4-3DDE8A8ECD53}"/>
              </a:ext>
            </a:extLst>
          </p:cNvPr>
          <p:cNvSpPr txBox="1"/>
          <p:nvPr/>
        </p:nvSpPr>
        <p:spPr>
          <a:xfrm>
            <a:off x="494156" y="1851571"/>
            <a:ext cx="8763706" cy="4428360"/>
          </a:xfrm>
          <a:prstGeom prst="rect">
            <a:avLst/>
          </a:prstGeom>
        </p:spPr>
        <p:txBody>
          <a:bodyPr vert="horz" lIns="91440" tIns="45720" rIns="91440" bIns="45720" rtlCol="0" anchor="t" anchorCtr="0">
            <a:normAutofit/>
          </a:bodyPr>
          <a:lstStyle/>
          <a:p>
            <a:pPr marL="0" marR="0" lvl="0" indent="0" defTabSz="914400" rtl="0" eaLnBrk="1" fontAlgn="auto" latinLnBrk="0" hangingPunct="1">
              <a:lnSpc>
                <a:spcPct val="80000"/>
              </a:lnSpc>
              <a:spcBef>
                <a:spcPct val="0"/>
              </a:spcBef>
              <a:spcAft>
                <a:spcPts val="600"/>
              </a:spcAft>
              <a:buClrTx/>
              <a:buSzTx/>
              <a:buFontTx/>
              <a:buNone/>
              <a:tabLst/>
              <a:defRPr/>
            </a:pPr>
            <a:endParaRPr lang="en-US" sz="3600">
              <a:latin typeface="Gotham Book"/>
              <a:cs typeface="Gotham Book"/>
            </a:endParaRPr>
          </a:p>
        </p:txBody>
      </p:sp>
      <p:pic>
        <p:nvPicPr>
          <p:cNvPr id="3" name="Picture 2">
            <a:extLst>
              <a:ext uri="{FF2B5EF4-FFF2-40B4-BE49-F238E27FC236}">
                <a16:creationId xmlns:a16="http://schemas.microsoft.com/office/drawing/2014/main" id="{3EDC28B8-F158-4839-8C25-0EA1F65540B0}"/>
              </a:ext>
            </a:extLst>
          </p:cNvPr>
          <p:cNvPicPr>
            <a:picLocks noChangeAspect="1"/>
          </p:cNvPicPr>
          <p:nvPr/>
        </p:nvPicPr>
        <p:blipFill>
          <a:blip r:embed="rId5"/>
          <a:stretch>
            <a:fillRect/>
          </a:stretch>
        </p:blipFill>
        <p:spPr>
          <a:xfrm>
            <a:off x="6554606" y="2182582"/>
            <a:ext cx="5255838" cy="2764579"/>
          </a:xfrm>
          <a:prstGeom prst="rect">
            <a:avLst/>
          </a:prstGeom>
          <a:ln w="57150">
            <a:solidFill>
              <a:srgbClr val="DEA900"/>
            </a:solidFill>
          </a:ln>
        </p:spPr>
      </p:pic>
      <p:pic>
        <p:nvPicPr>
          <p:cNvPr id="2" name="Picture 6" descr="A picture containing food, drawing&#10;&#10;Description automatically generated">
            <a:extLst>
              <a:ext uri="{FF2B5EF4-FFF2-40B4-BE49-F238E27FC236}">
                <a16:creationId xmlns:a16="http://schemas.microsoft.com/office/drawing/2014/main" id="{7D8EA363-130A-44A3-9499-B619656319DD}"/>
              </a:ext>
            </a:extLst>
          </p:cNvPr>
          <p:cNvPicPr>
            <a:picLocks noChangeAspect="1"/>
          </p:cNvPicPr>
          <p:nvPr/>
        </p:nvPicPr>
        <p:blipFill>
          <a:blip r:embed="rId6">
            <a:extLst>
              <a:ext uri="{BEBA8EAE-BF5A-486C-A8C5-ECC9F3942E4B}">
                <a14:imgProps xmlns:a14="http://schemas.microsoft.com/office/drawing/2010/main">
                  <a14:imgLayer r:embed="rId7">
                    <a14:imgEffect>
                      <a14:saturation sat="400000"/>
                    </a14:imgEffect>
                  </a14:imgLayer>
                </a14:imgProps>
              </a:ext>
            </a:extLst>
          </a:blip>
          <a:stretch>
            <a:fillRect/>
          </a:stretch>
        </p:blipFill>
        <p:spPr>
          <a:xfrm>
            <a:off x="826201" y="1718227"/>
            <a:ext cx="725312" cy="784950"/>
          </a:xfrm>
          <a:prstGeom prst="rect">
            <a:avLst/>
          </a:prstGeom>
        </p:spPr>
      </p:pic>
      <p:pic>
        <p:nvPicPr>
          <p:cNvPr id="32" name="Picture 6" descr="A picture containing food, drawing&#10;&#10;Description automatically generated">
            <a:extLst>
              <a:ext uri="{FF2B5EF4-FFF2-40B4-BE49-F238E27FC236}">
                <a16:creationId xmlns:a16="http://schemas.microsoft.com/office/drawing/2014/main" id="{4ACAEDF0-681D-4417-AC53-9260370AAEDB}"/>
              </a:ext>
            </a:extLst>
          </p:cNvPr>
          <p:cNvPicPr>
            <a:picLocks noChangeAspect="1"/>
          </p:cNvPicPr>
          <p:nvPr/>
        </p:nvPicPr>
        <p:blipFill>
          <a:blip r:embed="rId6">
            <a:extLst>
              <a:ext uri="{BEBA8EAE-BF5A-486C-A8C5-ECC9F3942E4B}">
                <a14:imgProps xmlns:a14="http://schemas.microsoft.com/office/drawing/2010/main">
                  <a14:imgLayer r:embed="rId7">
                    <a14:imgEffect>
                      <a14:saturation sat="400000"/>
                    </a14:imgEffect>
                  </a14:imgLayer>
                </a14:imgProps>
              </a:ext>
            </a:extLst>
          </a:blip>
          <a:stretch>
            <a:fillRect/>
          </a:stretch>
        </p:blipFill>
        <p:spPr>
          <a:xfrm>
            <a:off x="845125" y="2606298"/>
            <a:ext cx="725312" cy="784950"/>
          </a:xfrm>
          <a:prstGeom prst="rect">
            <a:avLst/>
          </a:prstGeom>
        </p:spPr>
      </p:pic>
      <p:pic>
        <p:nvPicPr>
          <p:cNvPr id="38" name="Picture 6" descr="A picture containing food, drawing&#10;&#10;Description automatically generated">
            <a:extLst>
              <a:ext uri="{FF2B5EF4-FFF2-40B4-BE49-F238E27FC236}">
                <a16:creationId xmlns:a16="http://schemas.microsoft.com/office/drawing/2014/main" id="{B1B549A2-1A08-4425-A2A0-B2A83852B229}"/>
              </a:ext>
            </a:extLst>
          </p:cNvPr>
          <p:cNvPicPr>
            <a:picLocks noChangeAspect="1"/>
          </p:cNvPicPr>
          <p:nvPr/>
        </p:nvPicPr>
        <p:blipFill>
          <a:blip r:embed="rId6">
            <a:extLst>
              <a:ext uri="{BEBA8EAE-BF5A-486C-A8C5-ECC9F3942E4B}">
                <a14:imgProps xmlns:a14="http://schemas.microsoft.com/office/drawing/2010/main">
                  <a14:imgLayer r:embed="rId7">
                    <a14:imgEffect>
                      <a14:saturation sat="400000"/>
                    </a14:imgEffect>
                  </a14:imgLayer>
                </a14:imgProps>
              </a:ext>
            </a:extLst>
          </a:blip>
          <a:stretch>
            <a:fillRect/>
          </a:stretch>
        </p:blipFill>
        <p:spPr>
          <a:xfrm>
            <a:off x="824396" y="3520878"/>
            <a:ext cx="725312" cy="784950"/>
          </a:xfrm>
          <a:prstGeom prst="rect">
            <a:avLst/>
          </a:prstGeom>
        </p:spPr>
      </p:pic>
      <p:pic>
        <p:nvPicPr>
          <p:cNvPr id="54" name="Picture 6" descr="A picture containing food, drawing&#10;&#10;Description automatically generated">
            <a:extLst>
              <a:ext uri="{FF2B5EF4-FFF2-40B4-BE49-F238E27FC236}">
                <a16:creationId xmlns:a16="http://schemas.microsoft.com/office/drawing/2014/main" id="{39FF968B-FA22-4710-B6D9-42B843CE7A9B}"/>
              </a:ext>
            </a:extLst>
          </p:cNvPr>
          <p:cNvPicPr>
            <a:picLocks noChangeAspect="1"/>
          </p:cNvPicPr>
          <p:nvPr/>
        </p:nvPicPr>
        <p:blipFill>
          <a:blip r:embed="rId6">
            <a:extLst>
              <a:ext uri="{BEBA8EAE-BF5A-486C-A8C5-ECC9F3942E4B}">
                <a14:imgProps xmlns:a14="http://schemas.microsoft.com/office/drawing/2010/main">
                  <a14:imgLayer r:embed="rId7">
                    <a14:imgEffect>
                      <a14:saturation sat="400000"/>
                    </a14:imgEffect>
                  </a14:imgLayer>
                </a14:imgProps>
              </a:ext>
            </a:extLst>
          </a:blip>
          <a:stretch>
            <a:fillRect/>
          </a:stretch>
        </p:blipFill>
        <p:spPr>
          <a:xfrm>
            <a:off x="810489" y="4415685"/>
            <a:ext cx="725312" cy="784950"/>
          </a:xfrm>
          <a:prstGeom prst="rect">
            <a:avLst/>
          </a:prstGeom>
        </p:spPr>
      </p:pic>
      <p:pic>
        <p:nvPicPr>
          <p:cNvPr id="55" name="Picture 6" descr="A picture containing food, drawing&#10;&#10;Description automatically generated">
            <a:extLst>
              <a:ext uri="{FF2B5EF4-FFF2-40B4-BE49-F238E27FC236}">
                <a16:creationId xmlns:a16="http://schemas.microsoft.com/office/drawing/2014/main" id="{717E6A11-7449-43E2-A025-B3A33A11C49F}"/>
              </a:ext>
            </a:extLst>
          </p:cNvPr>
          <p:cNvPicPr>
            <a:picLocks noChangeAspect="1"/>
          </p:cNvPicPr>
          <p:nvPr/>
        </p:nvPicPr>
        <p:blipFill>
          <a:blip r:embed="rId6">
            <a:extLst>
              <a:ext uri="{BEBA8EAE-BF5A-486C-A8C5-ECC9F3942E4B}">
                <a14:imgProps xmlns:a14="http://schemas.microsoft.com/office/drawing/2010/main">
                  <a14:imgLayer r:embed="rId7">
                    <a14:imgEffect>
                      <a14:saturation sat="400000"/>
                    </a14:imgEffect>
                  </a14:imgLayer>
                </a14:imgProps>
              </a:ext>
            </a:extLst>
          </a:blip>
          <a:stretch>
            <a:fillRect/>
          </a:stretch>
        </p:blipFill>
        <p:spPr>
          <a:xfrm>
            <a:off x="790557" y="5364591"/>
            <a:ext cx="725312" cy="784950"/>
          </a:xfrm>
          <a:prstGeom prst="rect">
            <a:avLst/>
          </a:prstGeom>
        </p:spPr>
      </p:pic>
    </p:spTree>
    <p:custDataLst>
      <p:tags r:id="rId1"/>
    </p:custDataLst>
    <p:extLst>
      <p:ext uri="{BB962C8B-B14F-4D97-AF65-F5344CB8AC3E}">
        <p14:creationId xmlns:p14="http://schemas.microsoft.com/office/powerpoint/2010/main" val="188964252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47D2A13-0B6C-47D2-9CD4-3DDE8A8ECD53}"/>
              </a:ext>
            </a:extLst>
          </p:cNvPr>
          <p:cNvSpPr txBox="1"/>
          <p:nvPr/>
        </p:nvSpPr>
        <p:spPr>
          <a:xfrm>
            <a:off x="1047749" y="2557463"/>
            <a:ext cx="6848475" cy="1743074"/>
          </a:xfrm>
          <a:prstGeom prst="rect">
            <a:avLst/>
          </a:prstGeom>
        </p:spPr>
        <p:txBody>
          <a:bodyPr vert="horz" lIns="91440" tIns="45720" rIns="91440" bIns="45720" rtlCol="0" anchor="b">
            <a:no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lang="en-US" sz="7200" b="1" spc="100">
                <a:ln w="18000">
                  <a:solidFill>
                    <a:schemeClr val="tx1"/>
                  </a:solidFill>
                  <a:prstDash val="solid"/>
                </a:ln>
                <a:noFill/>
                <a:latin typeface="Gotham Black"/>
                <a:cs typeface="Gotham Black"/>
              </a:rPr>
              <a:t>Policy &amp; Advocacy </a:t>
            </a:r>
          </a:p>
        </p:txBody>
      </p:sp>
      <p:sp>
        <p:nvSpPr>
          <p:cNvPr id="10" name="TextBox 9">
            <a:extLst>
              <a:ext uri="{FF2B5EF4-FFF2-40B4-BE49-F238E27FC236}">
                <a16:creationId xmlns:a16="http://schemas.microsoft.com/office/drawing/2014/main" id="{D47D2A13-0B6C-47D2-9CD4-3DDE8A8ECD53}"/>
              </a:ext>
            </a:extLst>
          </p:cNvPr>
          <p:cNvSpPr txBox="1"/>
          <p:nvPr/>
        </p:nvSpPr>
        <p:spPr>
          <a:xfrm>
            <a:off x="336500" y="1323241"/>
            <a:ext cx="8864649" cy="3286859"/>
          </a:xfrm>
          <a:prstGeom prst="rect">
            <a:avLst/>
          </a:prstGeom>
        </p:spPr>
        <p:txBody>
          <a:bodyPr vert="horz" lIns="91440" tIns="45720" rIns="91440" bIns="45720" rtlCol="0" anchor="t" anchorCtr="0">
            <a:normAutofit/>
          </a:bodyPr>
          <a:lstStyle/>
          <a:p>
            <a:pPr marL="0" marR="0" lvl="0" indent="0" algn="ctr" defTabSz="914400" rtl="0" eaLnBrk="1" fontAlgn="auto" latinLnBrk="0" hangingPunct="1">
              <a:lnSpc>
                <a:spcPct val="80000"/>
              </a:lnSpc>
              <a:spcBef>
                <a:spcPct val="0"/>
              </a:spcBef>
              <a:spcAft>
                <a:spcPts val="600"/>
              </a:spcAft>
              <a:buClrTx/>
              <a:buSzTx/>
              <a:buFontTx/>
              <a:buNone/>
              <a:tabLst/>
              <a:defRPr/>
            </a:pPr>
            <a:endParaRPr lang="en-US" sz="6000">
              <a:solidFill>
                <a:srgbClr val="00C7B1"/>
              </a:solidFill>
              <a:latin typeface="Gotham Black"/>
              <a:cs typeface="Gotham Black"/>
            </a:endParaRPr>
          </a:p>
        </p:txBody>
      </p:sp>
    </p:spTree>
    <p:custDataLst>
      <p:tags r:id="rId1"/>
    </p:custDataLst>
    <p:extLst>
      <p:ext uri="{BB962C8B-B14F-4D97-AF65-F5344CB8AC3E}">
        <p14:creationId xmlns:p14="http://schemas.microsoft.com/office/powerpoint/2010/main" val="13568778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59="http://schemas.microsoft.com/office/powerpoint/2015/09/main" Requires="p159">
      <p:transition spd="slow">
        <p159:morph option="byObject"/>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47D2A13-0B6C-47D2-9CD4-3DDE8A8ECD53}"/>
              </a:ext>
            </a:extLst>
          </p:cNvPr>
          <p:cNvSpPr txBox="1"/>
          <p:nvPr/>
        </p:nvSpPr>
        <p:spPr>
          <a:xfrm>
            <a:off x="494156" y="429171"/>
            <a:ext cx="9954878" cy="945931"/>
          </a:xfrm>
          <a:prstGeom prst="rect">
            <a:avLst/>
          </a:prstGeom>
        </p:spPr>
        <p:txBody>
          <a:bodyPr vert="horz" lIns="91440" tIns="45720" rIns="91440" bIns="45720" rtlCol="0" anchor="t" anchorCtr="0">
            <a:normAutofit/>
          </a:bodyPr>
          <a:lstStyle/>
          <a:p>
            <a:pPr marL="0" marR="0" lvl="0" indent="0" algn="ctr" defTabSz="914400" rtl="0" eaLnBrk="1" fontAlgn="auto" latinLnBrk="0" hangingPunct="1">
              <a:lnSpc>
                <a:spcPct val="80000"/>
              </a:lnSpc>
              <a:spcBef>
                <a:spcPct val="0"/>
              </a:spcBef>
              <a:spcAft>
                <a:spcPts val="600"/>
              </a:spcAft>
              <a:buClrTx/>
              <a:buSzTx/>
              <a:buFontTx/>
              <a:buNone/>
              <a:tabLst/>
              <a:defRPr/>
            </a:pPr>
            <a:r>
              <a:rPr lang="en-US" sz="4000" cap="all">
                <a:ln>
                  <a:solidFill>
                    <a:schemeClr val="bg1"/>
                  </a:solidFill>
                </a:ln>
                <a:solidFill>
                  <a:schemeClr val="bg1"/>
                </a:solidFill>
                <a:latin typeface="Gotham Black"/>
                <a:cs typeface="Gotham Black"/>
              </a:rPr>
              <a:t>Policy &amp; Advocacy </a:t>
            </a:r>
          </a:p>
        </p:txBody>
      </p:sp>
      <p:sp>
        <p:nvSpPr>
          <p:cNvPr id="6" name="TextBox 5">
            <a:extLst>
              <a:ext uri="{FF2B5EF4-FFF2-40B4-BE49-F238E27FC236}">
                <a16:creationId xmlns:a16="http://schemas.microsoft.com/office/drawing/2014/main" id="{D47D2A13-0B6C-47D2-9CD4-3DDE8A8ECD53}"/>
              </a:ext>
            </a:extLst>
          </p:cNvPr>
          <p:cNvSpPr txBox="1"/>
          <p:nvPr/>
        </p:nvSpPr>
        <p:spPr>
          <a:xfrm>
            <a:off x="494156" y="2717783"/>
            <a:ext cx="7809016" cy="2817665"/>
          </a:xfrm>
          <a:prstGeom prst="rect">
            <a:avLst/>
          </a:prstGeom>
        </p:spPr>
        <p:txBody>
          <a:bodyPr vert="horz" lIns="91440" tIns="45720" rIns="91440" bIns="45720" rtlCol="0" anchor="t" anchorCtr="0">
            <a:normAutofit/>
          </a:bodyPr>
          <a:lstStyle/>
          <a:p>
            <a:pPr marL="0" marR="0" lvl="0" indent="0" defTabSz="914400" rtl="0" eaLnBrk="1" fontAlgn="auto" latinLnBrk="0" hangingPunct="1">
              <a:lnSpc>
                <a:spcPct val="80000"/>
              </a:lnSpc>
              <a:spcBef>
                <a:spcPct val="0"/>
              </a:spcBef>
              <a:spcAft>
                <a:spcPts val="600"/>
              </a:spcAft>
              <a:buClrTx/>
              <a:buSzTx/>
              <a:buFontTx/>
              <a:buNone/>
              <a:tabLst/>
              <a:defRPr/>
            </a:pPr>
            <a:r>
              <a:rPr lang="en-US" sz="3600">
                <a:solidFill>
                  <a:schemeClr val="bg1"/>
                </a:solidFill>
                <a:latin typeface="Gotham Book"/>
                <a:cs typeface="Gotham Book"/>
              </a:rPr>
              <a:t>Body copy goes here</a:t>
            </a:r>
          </a:p>
        </p:txBody>
      </p:sp>
      <p:sp>
        <p:nvSpPr>
          <p:cNvPr id="5" name="TextBox 4">
            <a:extLst>
              <a:ext uri="{FF2B5EF4-FFF2-40B4-BE49-F238E27FC236}">
                <a16:creationId xmlns:a16="http://schemas.microsoft.com/office/drawing/2014/main" id="{D47D2A13-0B6C-47D2-9CD4-3DDE8A8ECD53}"/>
              </a:ext>
            </a:extLst>
          </p:cNvPr>
          <p:cNvSpPr txBox="1"/>
          <p:nvPr/>
        </p:nvSpPr>
        <p:spPr>
          <a:xfrm>
            <a:off x="295275" y="1614684"/>
            <a:ext cx="6353175" cy="5136563"/>
          </a:xfrm>
          <a:prstGeom prst="rect">
            <a:avLst/>
          </a:prstGeom>
        </p:spPr>
        <p:txBody>
          <a:bodyPr vert="horz" lIns="91440" tIns="45720" rIns="91440" bIns="45720" rtlCol="0" anchor="t" anchorCtr="0">
            <a:normAutofit fontScale="85000" lnSpcReduction="20000"/>
          </a:bodyPr>
          <a:lstStyle/>
          <a:p>
            <a:r>
              <a:rPr lang="en-US" sz="4000" b="1" dirty="0">
                <a:solidFill>
                  <a:srgbClr val="000000"/>
                </a:solidFill>
                <a:latin typeface="Gotham Book"/>
                <a:cs typeface="Calibri"/>
              </a:rPr>
              <a:t>Make YOUR voice heard!</a:t>
            </a:r>
            <a:endParaRPr lang="en-US">
              <a:latin typeface="Gotham Book"/>
            </a:endParaRPr>
          </a:p>
          <a:p>
            <a:pPr marL="571500" indent="-571500">
              <a:buFont typeface="Arial" panose="020B0604020202020204" pitchFamily="34" charset="0"/>
              <a:buChar char="•"/>
            </a:pPr>
            <a:r>
              <a:rPr lang="en-US" sz="3600" dirty="0">
                <a:solidFill>
                  <a:srgbClr val="000000"/>
                </a:solidFill>
                <a:latin typeface="Gotham Book"/>
                <a:cs typeface="Calibri"/>
              </a:rPr>
              <a:t>National/State Legislative Days </a:t>
            </a:r>
            <a:endParaRPr lang="en-US" sz="3600">
              <a:latin typeface="Gotham Book"/>
              <a:cs typeface="Calibri"/>
            </a:endParaRPr>
          </a:p>
          <a:p>
            <a:pPr marL="571500" indent="-571500">
              <a:buFont typeface="Arial" panose="020B0604020202020204" pitchFamily="34" charset="0"/>
              <a:buChar char="•"/>
            </a:pPr>
            <a:r>
              <a:rPr lang="en-US" sz="3600" dirty="0" err="1">
                <a:solidFill>
                  <a:srgbClr val="000000"/>
                </a:solidFill>
                <a:latin typeface="Gotham Book"/>
                <a:cs typeface="Calibri"/>
              </a:rPr>
              <a:t>APhA</a:t>
            </a:r>
            <a:r>
              <a:rPr lang="en-US" sz="3600" dirty="0">
                <a:solidFill>
                  <a:srgbClr val="000000"/>
                </a:solidFill>
                <a:latin typeface="Gotham Book"/>
                <a:cs typeface="Calibri"/>
              </a:rPr>
              <a:t>-ASP Midyear Regional Meeting (MRM) Policy Proposal Forum</a:t>
            </a:r>
            <a:endParaRPr lang="en-US" sz="3600">
              <a:latin typeface="Gotham Book"/>
              <a:cs typeface="Calibri"/>
            </a:endParaRPr>
          </a:p>
          <a:p>
            <a:pPr marL="571500" indent="-571500">
              <a:buFont typeface="Arial" panose="020B0604020202020204" pitchFamily="34" charset="0"/>
              <a:buChar char="•"/>
            </a:pPr>
            <a:r>
              <a:rPr lang="en-US" sz="3600" dirty="0" err="1">
                <a:solidFill>
                  <a:srgbClr val="000000"/>
                </a:solidFill>
                <a:latin typeface="Gotham Book"/>
                <a:cs typeface="Calibri"/>
              </a:rPr>
              <a:t>APhA</a:t>
            </a:r>
            <a:r>
              <a:rPr lang="en-US" sz="3600" dirty="0">
                <a:solidFill>
                  <a:srgbClr val="000000"/>
                </a:solidFill>
                <a:latin typeface="Gotham Book"/>
                <a:cs typeface="Calibri"/>
              </a:rPr>
              <a:t>-ASP House of Delegates</a:t>
            </a:r>
            <a:endParaRPr lang="en-US" sz="3600">
              <a:latin typeface="Gotham Book"/>
              <a:cs typeface="Calibri"/>
            </a:endParaRPr>
          </a:p>
          <a:p>
            <a:pPr marL="571500" indent="-571500">
              <a:buFont typeface="Arial" panose="020B0604020202020204" pitchFamily="34" charset="0"/>
              <a:buChar char="•"/>
            </a:pPr>
            <a:r>
              <a:rPr lang="en-US" sz="3600" dirty="0">
                <a:solidFill>
                  <a:srgbClr val="000000"/>
                </a:solidFill>
                <a:latin typeface="Gotham Book"/>
                <a:cs typeface="Calibri"/>
              </a:rPr>
              <a:t>Back the PAC Campaign</a:t>
            </a:r>
            <a:endParaRPr lang="en-US" sz="3600">
              <a:latin typeface="Gotham Book"/>
              <a:cs typeface="Calibri"/>
            </a:endParaRPr>
          </a:p>
          <a:p>
            <a:pPr marL="571500" indent="-571500">
              <a:buFont typeface="Arial" panose="020B0604020202020204" pitchFamily="34" charset="0"/>
              <a:buChar char="•"/>
            </a:pPr>
            <a:r>
              <a:rPr lang="en-US" sz="3600" dirty="0">
                <a:solidFill>
                  <a:srgbClr val="000000"/>
                </a:solidFill>
                <a:latin typeface="Gotham Book"/>
                <a:cs typeface="Calibri"/>
              </a:rPr>
              <a:t>Leadership</a:t>
            </a:r>
            <a:endParaRPr lang="en-US" sz="3600">
              <a:latin typeface="Gotham Book"/>
              <a:cs typeface="Calibri"/>
            </a:endParaRPr>
          </a:p>
          <a:p>
            <a:pPr marL="1028700" lvl="1" indent="-571500">
              <a:buFont typeface="Arial" panose="020B0604020202020204" pitchFamily="34" charset="0"/>
              <a:buChar char="•"/>
            </a:pPr>
            <a:r>
              <a:rPr lang="en-US" sz="3600" dirty="0">
                <a:solidFill>
                  <a:srgbClr val="000000"/>
                </a:solidFill>
                <a:latin typeface="Gotham Book"/>
                <a:cs typeface="Calibri"/>
              </a:rPr>
              <a:t>Regional Delegates</a:t>
            </a:r>
            <a:endParaRPr lang="en-US" sz="3600">
              <a:latin typeface="Gotham Book"/>
              <a:cs typeface="Calibri"/>
            </a:endParaRPr>
          </a:p>
          <a:p>
            <a:pPr marL="1028700" lvl="1" indent="-571500">
              <a:buFont typeface="Arial" panose="020B0604020202020204" pitchFamily="34" charset="0"/>
              <a:buChar char="•"/>
            </a:pPr>
            <a:r>
              <a:rPr lang="en-US" sz="3600" dirty="0">
                <a:solidFill>
                  <a:srgbClr val="000000"/>
                </a:solidFill>
                <a:latin typeface="Gotham Book"/>
                <a:cs typeface="Calibri"/>
              </a:rPr>
              <a:t>National Policy Standing Committee</a:t>
            </a:r>
            <a:endParaRPr lang="en-US" sz="3600">
              <a:latin typeface="Gotham Book"/>
              <a:cs typeface="Calibri"/>
            </a:endParaRPr>
          </a:p>
          <a:p>
            <a:pPr lvl="1"/>
            <a:endParaRPr lang="en-US" sz="3600" b="1" dirty="0">
              <a:solidFill>
                <a:srgbClr val="485CC7"/>
              </a:solidFill>
              <a:latin typeface="Gotham Book"/>
              <a:cs typeface="Calibri"/>
            </a:endParaRPr>
          </a:p>
          <a:p>
            <a:pPr lvl="1"/>
            <a:r>
              <a:rPr lang="en-US" sz="3600" b="1" dirty="0">
                <a:solidFill>
                  <a:srgbClr val="485CC7"/>
                </a:solidFill>
                <a:latin typeface="Gotham Book"/>
                <a:cs typeface="Calibri"/>
              </a:rPr>
              <a:t>Change starts with YOU!</a:t>
            </a:r>
            <a:endParaRPr lang="en-US" sz="3600">
              <a:solidFill>
                <a:srgbClr val="000000"/>
              </a:solidFill>
              <a:latin typeface="Gotham Book"/>
              <a:cs typeface="Calibri"/>
            </a:endParaRPr>
          </a:p>
        </p:txBody>
      </p:sp>
      <p:pic>
        <p:nvPicPr>
          <p:cNvPr id="7" name="Picture 6">
            <a:extLst>
              <a:ext uri="{FF2B5EF4-FFF2-40B4-BE49-F238E27FC236}">
                <a16:creationId xmlns:a16="http://schemas.microsoft.com/office/drawing/2014/main" id="{BAAE14F4-E3D2-4FAD-BA69-EBD142F524B3}"/>
              </a:ext>
            </a:extLst>
          </p:cNvPr>
          <p:cNvPicPr>
            <a:picLocks noChangeAspect="1"/>
          </p:cNvPicPr>
          <p:nvPr/>
        </p:nvPicPr>
        <p:blipFill>
          <a:blip r:embed="rId5"/>
          <a:stretch>
            <a:fillRect/>
          </a:stretch>
        </p:blipFill>
        <p:spPr>
          <a:xfrm>
            <a:off x="6647502" y="2147695"/>
            <a:ext cx="5099885" cy="3156133"/>
          </a:xfrm>
          <a:prstGeom prst="rect">
            <a:avLst/>
          </a:prstGeom>
          <a:ln w="57150">
            <a:solidFill>
              <a:srgbClr val="DEA900"/>
            </a:solidFill>
          </a:ln>
        </p:spPr>
      </p:pic>
    </p:spTree>
    <p:custDataLst>
      <p:tags r:id="rId1"/>
    </p:custDataLst>
    <p:extLst>
      <p:ext uri="{BB962C8B-B14F-4D97-AF65-F5344CB8AC3E}">
        <p14:creationId xmlns:p14="http://schemas.microsoft.com/office/powerpoint/2010/main" val="297465677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47D2A13-0B6C-47D2-9CD4-3DDE8A8ECD53}"/>
              </a:ext>
            </a:extLst>
          </p:cNvPr>
          <p:cNvSpPr txBox="1"/>
          <p:nvPr/>
        </p:nvSpPr>
        <p:spPr>
          <a:xfrm>
            <a:off x="-152400" y="2457450"/>
            <a:ext cx="7972425" cy="1419224"/>
          </a:xfrm>
          <a:prstGeom prst="rect">
            <a:avLst/>
          </a:prstGeom>
        </p:spPr>
        <p:txBody>
          <a:bodyPr vert="horz" lIns="91440" tIns="45720" rIns="91440" bIns="45720" rtlCol="0" anchor="b">
            <a:no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lang="en-US" sz="7200" b="1" spc="100">
                <a:ln w="18000">
                  <a:solidFill>
                    <a:schemeClr val="tx1"/>
                  </a:solidFill>
                  <a:prstDash val="solid"/>
                </a:ln>
                <a:noFill/>
                <a:latin typeface="Gotham Black"/>
                <a:cs typeface="Gotham Black"/>
              </a:rPr>
              <a:t>Leadership Opportunities</a:t>
            </a:r>
          </a:p>
        </p:txBody>
      </p:sp>
      <p:sp>
        <p:nvSpPr>
          <p:cNvPr id="10" name="TextBox 9">
            <a:extLst>
              <a:ext uri="{FF2B5EF4-FFF2-40B4-BE49-F238E27FC236}">
                <a16:creationId xmlns:a16="http://schemas.microsoft.com/office/drawing/2014/main" id="{D47D2A13-0B6C-47D2-9CD4-3DDE8A8ECD53}"/>
              </a:ext>
            </a:extLst>
          </p:cNvPr>
          <p:cNvSpPr txBox="1"/>
          <p:nvPr/>
        </p:nvSpPr>
        <p:spPr>
          <a:xfrm>
            <a:off x="336500" y="1323241"/>
            <a:ext cx="8864649" cy="3286859"/>
          </a:xfrm>
          <a:prstGeom prst="rect">
            <a:avLst/>
          </a:prstGeom>
        </p:spPr>
        <p:txBody>
          <a:bodyPr vert="horz" lIns="91440" tIns="45720" rIns="91440" bIns="45720" rtlCol="0" anchor="t" anchorCtr="0">
            <a:normAutofit/>
          </a:bodyPr>
          <a:lstStyle/>
          <a:p>
            <a:pPr marL="0" marR="0" lvl="0" indent="0" algn="ctr" defTabSz="914400" rtl="0" eaLnBrk="1" fontAlgn="auto" latinLnBrk="0" hangingPunct="1">
              <a:lnSpc>
                <a:spcPct val="80000"/>
              </a:lnSpc>
              <a:spcBef>
                <a:spcPct val="0"/>
              </a:spcBef>
              <a:spcAft>
                <a:spcPts val="600"/>
              </a:spcAft>
              <a:buClrTx/>
              <a:buSzTx/>
              <a:buFontTx/>
              <a:buNone/>
              <a:tabLst/>
              <a:defRPr/>
            </a:pPr>
            <a:endParaRPr lang="en-US" sz="6000">
              <a:solidFill>
                <a:srgbClr val="00C7B1"/>
              </a:solidFill>
              <a:latin typeface="Gotham Black"/>
              <a:cs typeface="Gotham Black"/>
            </a:endParaRPr>
          </a:p>
        </p:txBody>
      </p:sp>
    </p:spTree>
    <p:custDataLst>
      <p:tags r:id="rId1"/>
    </p:custDataLst>
    <p:extLst>
      <p:ext uri="{BB962C8B-B14F-4D97-AF65-F5344CB8AC3E}">
        <p14:creationId xmlns:p14="http://schemas.microsoft.com/office/powerpoint/2010/main" val="202439523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59="http://schemas.microsoft.com/office/powerpoint/2015/09/main" Requires="p159">
      <p:transition spd="slow">
        <p159:morph option="byObject"/>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47D2A13-0B6C-47D2-9CD4-3DDE8A8ECD53}"/>
              </a:ext>
            </a:extLst>
          </p:cNvPr>
          <p:cNvSpPr txBox="1"/>
          <p:nvPr/>
        </p:nvSpPr>
        <p:spPr>
          <a:xfrm>
            <a:off x="494156" y="429171"/>
            <a:ext cx="9954878" cy="945931"/>
          </a:xfrm>
          <a:prstGeom prst="rect">
            <a:avLst/>
          </a:prstGeom>
        </p:spPr>
        <p:txBody>
          <a:bodyPr vert="horz" lIns="91440" tIns="45720" rIns="91440" bIns="45720" rtlCol="0" anchor="t" anchorCtr="0">
            <a:normAutofit/>
          </a:bodyPr>
          <a:lstStyle/>
          <a:p>
            <a:pPr marL="0" marR="0" lvl="0" indent="0" algn="ctr" defTabSz="914400" rtl="0" eaLnBrk="1" fontAlgn="auto" latinLnBrk="0" hangingPunct="1">
              <a:lnSpc>
                <a:spcPct val="80000"/>
              </a:lnSpc>
              <a:spcBef>
                <a:spcPct val="0"/>
              </a:spcBef>
              <a:spcAft>
                <a:spcPts val="600"/>
              </a:spcAft>
              <a:buClrTx/>
              <a:buSzTx/>
              <a:buFontTx/>
              <a:buNone/>
              <a:tabLst/>
              <a:defRPr/>
            </a:pPr>
            <a:r>
              <a:rPr lang="en-US" sz="4000" cap="all">
                <a:ln>
                  <a:solidFill>
                    <a:schemeClr val="bg1"/>
                  </a:solidFill>
                </a:ln>
                <a:solidFill>
                  <a:schemeClr val="bg1"/>
                </a:solidFill>
                <a:latin typeface="Gotham Black"/>
                <a:cs typeface="Gotham Black"/>
              </a:rPr>
              <a:t>LEADERSHIP OPPORTUNITIES</a:t>
            </a:r>
          </a:p>
        </p:txBody>
      </p:sp>
      <p:sp>
        <p:nvSpPr>
          <p:cNvPr id="6" name="TextBox 5">
            <a:extLst>
              <a:ext uri="{FF2B5EF4-FFF2-40B4-BE49-F238E27FC236}">
                <a16:creationId xmlns:a16="http://schemas.microsoft.com/office/drawing/2014/main" id="{D47D2A13-0B6C-47D2-9CD4-3DDE8A8ECD53}"/>
              </a:ext>
            </a:extLst>
          </p:cNvPr>
          <p:cNvSpPr txBox="1"/>
          <p:nvPr/>
        </p:nvSpPr>
        <p:spPr>
          <a:xfrm>
            <a:off x="494156" y="2717783"/>
            <a:ext cx="7809016" cy="2817665"/>
          </a:xfrm>
          <a:prstGeom prst="rect">
            <a:avLst/>
          </a:prstGeom>
        </p:spPr>
        <p:txBody>
          <a:bodyPr vert="horz" lIns="91440" tIns="45720" rIns="91440" bIns="45720" rtlCol="0" anchor="t" anchorCtr="0">
            <a:normAutofit/>
          </a:bodyPr>
          <a:lstStyle/>
          <a:p>
            <a:pPr marL="0" marR="0" lvl="0" indent="0" defTabSz="914400" rtl="0" eaLnBrk="1" fontAlgn="auto" latinLnBrk="0" hangingPunct="1">
              <a:lnSpc>
                <a:spcPct val="80000"/>
              </a:lnSpc>
              <a:spcBef>
                <a:spcPct val="0"/>
              </a:spcBef>
              <a:spcAft>
                <a:spcPts val="600"/>
              </a:spcAft>
              <a:buClrTx/>
              <a:buSzTx/>
              <a:buFontTx/>
              <a:buNone/>
              <a:tabLst/>
              <a:defRPr/>
            </a:pPr>
            <a:r>
              <a:rPr lang="en-US" sz="3600">
                <a:solidFill>
                  <a:schemeClr val="bg1"/>
                </a:solidFill>
                <a:latin typeface="Gotham Book"/>
                <a:cs typeface="Gotham Book"/>
              </a:rPr>
              <a:t>Body copy goes here</a:t>
            </a:r>
          </a:p>
        </p:txBody>
      </p:sp>
      <p:sp>
        <p:nvSpPr>
          <p:cNvPr id="5" name="TextBox 4">
            <a:extLst>
              <a:ext uri="{FF2B5EF4-FFF2-40B4-BE49-F238E27FC236}">
                <a16:creationId xmlns:a16="http://schemas.microsoft.com/office/drawing/2014/main" id="{D47D2A13-0B6C-47D2-9CD4-3DDE8A8ECD53}"/>
              </a:ext>
            </a:extLst>
          </p:cNvPr>
          <p:cNvSpPr txBox="1"/>
          <p:nvPr/>
        </p:nvSpPr>
        <p:spPr>
          <a:xfrm>
            <a:off x="251732" y="1491313"/>
            <a:ext cx="6859420" cy="5024694"/>
          </a:xfrm>
          <a:prstGeom prst="rect">
            <a:avLst/>
          </a:prstGeom>
        </p:spPr>
        <p:txBody>
          <a:bodyPr vert="horz" lIns="91440" tIns="45720" rIns="91440" bIns="45720" rtlCol="0" anchor="t" anchorCtr="0">
            <a:normAutofit fontScale="70000" lnSpcReduction="20000"/>
          </a:bodyPr>
          <a:lstStyle/>
          <a:p>
            <a:r>
              <a:rPr lang="en-US" sz="4000" b="1" dirty="0">
                <a:latin typeface="Gotham Book"/>
              </a:rPr>
              <a:t>Develop Yourself Professionally!</a:t>
            </a:r>
          </a:p>
          <a:p>
            <a:r>
              <a:rPr lang="en-US" sz="3600" u="sng" dirty="0">
                <a:latin typeface="Gotham Book"/>
                <a:cs typeface="Calibri"/>
              </a:rPr>
              <a:t>Locally</a:t>
            </a:r>
            <a:r>
              <a:rPr lang="en-US" sz="3600" dirty="0">
                <a:latin typeface="Gotham Book"/>
                <a:cs typeface="Calibri"/>
              </a:rPr>
              <a:t>:</a:t>
            </a:r>
          </a:p>
          <a:p>
            <a:pPr marL="571500" indent="-571500">
              <a:buFont typeface="Arial" panose="020B0604020202020204" pitchFamily="34" charset="0"/>
              <a:buChar char="•"/>
            </a:pPr>
            <a:r>
              <a:rPr lang="en-US" sz="3600" dirty="0">
                <a:latin typeface="Gotham Book"/>
                <a:cs typeface="Calibri"/>
              </a:rPr>
              <a:t>6 nationally supported patient care projects</a:t>
            </a:r>
            <a:endParaRPr lang="en-US">
              <a:latin typeface="Gotham Book"/>
              <a:cs typeface="Calibri"/>
            </a:endParaRPr>
          </a:p>
          <a:p>
            <a:pPr marL="571500" indent="-571500">
              <a:buFont typeface="Arial" panose="020B0604020202020204" pitchFamily="34" charset="0"/>
              <a:buChar char="•"/>
            </a:pPr>
            <a:r>
              <a:rPr lang="en-US" sz="3600" dirty="0">
                <a:latin typeface="Gotham Book"/>
                <a:cs typeface="Calibri"/>
              </a:rPr>
              <a:t>Executive Committee positions</a:t>
            </a:r>
          </a:p>
          <a:p>
            <a:pPr marL="571500" indent="-571500">
              <a:buFont typeface="Arial" panose="020B0604020202020204" pitchFamily="34" charset="0"/>
              <a:buChar char="•"/>
            </a:pPr>
            <a:r>
              <a:rPr lang="en-US" sz="3600" dirty="0">
                <a:latin typeface="Gotham Book"/>
                <a:cs typeface="Calibri"/>
              </a:rPr>
              <a:t>Committee Chair and Co-chair positions </a:t>
            </a:r>
          </a:p>
          <a:p>
            <a:r>
              <a:rPr lang="en-US" sz="3600" u="sng" dirty="0">
                <a:latin typeface="Gotham Book"/>
                <a:cs typeface="Calibri"/>
              </a:rPr>
              <a:t>Regionally</a:t>
            </a:r>
          </a:p>
          <a:p>
            <a:pPr marL="571500" indent="-571500">
              <a:buFont typeface="Arial" panose="020B0604020202020204" pitchFamily="34" charset="0"/>
              <a:buChar char="•"/>
            </a:pPr>
            <a:r>
              <a:rPr lang="en-US" sz="3600" dirty="0">
                <a:latin typeface="Gotham Book"/>
                <a:cs typeface="Calibri"/>
              </a:rPr>
              <a:t>3 elected regional positions </a:t>
            </a:r>
            <a:endParaRPr lang="en-US" sz="3600" u="sng">
              <a:latin typeface="Gotham Book"/>
              <a:cs typeface="Calibri"/>
            </a:endParaRPr>
          </a:p>
          <a:p>
            <a:r>
              <a:rPr lang="en-US" sz="3600" u="sng" dirty="0">
                <a:latin typeface="Gotham Book"/>
                <a:cs typeface="Calibri"/>
              </a:rPr>
              <a:t>Nationally</a:t>
            </a:r>
            <a:r>
              <a:rPr lang="en-US" sz="3600" dirty="0">
                <a:latin typeface="Gotham Book"/>
                <a:cs typeface="Calibri"/>
              </a:rPr>
              <a:t>:</a:t>
            </a:r>
            <a:endParaRPr lang="en-US">
              <a:latin typeface="Gotham Book"/>
              <a:cs typeface="Calibri"/>
            </a:endParaRPr>
          </a:p>
          <a:p>
            <a:pPr marL="571500" indent="-571500">
              <a:buFont typeface="Arial" panose="020B0604020202020204" pitchFamily="34" charset="0"/>
              <a:buChar char="•"/>
            </a:pPr>
            <a:r>
              <a:rPr lang="en-US" sz="3600" dirty="0">
                <a:latin typeface="Gotham Book"/>
                <a:cs typeface="Calibri"/>
              </a:rPr>
              <a:t>5 national standing committees</a:t>
            </a:r>
          </a:p>
          <a:p>
            <a:pPr marL="571500" indent="-571500">
              <a:buFont typeface="Arial" panose="020B0604020202020204" pitchFamily="34" charset="0"/>
              <a:buChar char="•"/>
            </a:pPr>
            <a:r>
              <a:rPr lang="en-US" sz="3600" dirty="0">
                <a:latin typeface="Gotham Book"/>
              </a:rPr>
              <a:t>4 elected national executive committee positions</a:t>
            </a:r>
            <a:endParaRPr lang="en-US" sz="3600">
              <a:latin typeface="Gotham Book"/>
              <a:cs typeface="Calibri"/>
            </a:endParaRPr>
          </a:p>
          <a:p>
            <a:pPr marL="571500" indent="-571500">
              <a:buFont typeface="Arial" panose="020B0604020202020204" pitchFamily="34" charset="0"/>
              <a:buChar char="•"/>
            </a:pPr>
            <a:r>
              <a:rPr lang="en-US" sz="3600" dirty="0">
                <a:latin typeface="Gotham Book"/>
              </a:rPr>
              <a:t>Network through numerous unforgettable conferences!</a:t>
            </a:r>
            <a:endParaRPr lang="en-US" sz="3600">
              <a:latin typeface="Gotham Book"/>
              <a:cs typeface="Calibri"/>
            </a:endParaRPr>
          </a:p>
          <a:p>
            <a:pPr marL="571500" indent="-571500">
              <a:buFont typeface="Arial" panose="020B0604020202020204" pitchFamily="34" charset="0"/>
              <a:buChar char="•"/>
            </a:pPr>
            <a:endParaRPr lang="en-US" sz="3600" dirty="0">
              <a:solidFill>
                <a:srgbClr val="000000"/>
              </a:solidFill>
              <a:latin typeface="Gotham Book"/>
              <a:cs typeface="Calibri"/>
            </a:endParaRPr>
          </a:p>
          <a:p>
            <a:r>
              <a:rPr lang="en-US" sz="4500" b="1" dirty="0">
                <a:solidFill>
                  <a:srgbClr val="485CC7"/>
                </a:solidFill>
                <a:latin typeface="Gotham Book"/>
                <a:cs typeface="Calibri"/>
              </a:rPr>
              <a:t>Find your home within pharmacy! </a:t>
            </a:r>
          </a:p>
        </p:txBody>
      </p:sp>
      <p:pic>
        <p:nvPicPr>
          <p:cNvPr id="2" name="Picture 1">
            <a:extLst>
              <a:ext uri="{FF2B5EF4-FFF2-40B4-BE49-F238E27FC236}">
                <a16:creationId xmlns:a16="http://schemas.microsoft.com/office/drawing/2014/main" id="{445ABAC4-7CF5-42C3-A8F3-980720E957CA}"/>
              </a:ext>
            </a:extLst>
          </p:cNvPr>
          <p:cNvPicPr>
            <a:picLocks noChangeAspect="1"/>
          </p:cNvPicPr>
          <p:nvPr/>
        </p:nvPicPr>
        <p:blipFill>
          <a:blip r:embed="rId5"/>
          <a:stretch>
            <a:fillRect/>
          </a:stretch>
        </p:blipFill>
        <p:spPr>
          <a:xfrm>
            <a:off x="6814216" y="2494167"/>
            <a:ext cx="4873220" cy="3020449"/>
          </a:xfrm>
          <a:prstGeom prst="rect">
            <a:avLst/>
          </a:prstGeom>
          <a:ln w="57150">
            <a:solidFill>
              <a:srgbClr val="DEA900"/>
            </a:solidFill>
          </a:ln>
        </p:spPr>
      </p:pic>
    </p:spTree>
    <p:custDataLst>
      <p:tags r:id="rId1"/>
    </p:custDataLst>
    <p:extLst>
      <p:ext uri="{BB962C8B-B14F-4D97-AF65-F5344CB8AC3E}">
        <p14:creationId xmlns:p14="http://schemas.microsoft.com/office/powerpoint/2010/main" val="26857046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47D2A13-0B6C-47D2-9CD4-3DDE8A8ECD53}"/>
              </a:ext>
            </a:extLst>
          </p:cNvPr>
          <p:cNvSpPr txBox="1"/>
          <p:nvPr/>
        </p:nvSpPr>
        <p:spPr>
          <a:xfrm>
            <a:off x="1028701" y="2514600"/>
            <a:ext cx="6124574" cy="1428749"/>
          </a:xfrm>
          <a:prstGeom prst="rect">
            <a:avLst/>
          </a:prstGeom>
        </p:spPr>
        <p:txBody>
          <a:bodyPr vert="horz" lIns="91440" tIns="45720" rIns="91440" bIns="45720" rtlCol="0" anchor="b">
            <a:no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lang="en-US" sz="7200" b="1" spc="100">
                <a:ln w="18000">
                  <a:solidFill>
                    <a:schemeClr val="tx1"/>
                  </a:solidFill>
                  <a:prstDash val="solid"/>
                </a:ln>
                <a:noFill/>
                <a:latin typeface="Gotham Black"/>
                <a:cs typeface="Gotham Black"/>
              </a:rPr>
              <a:t>Projects &amp; Programs</a:t>
            </a:r>
          </a:p>
        </p:txBody>
      </p:sp>
      <p:sp>
        <p:nvSpPr>
          <p:cNvPr id="10" name="TextBox 9">
            <a:extLst>
              <a:ext uri="{FF2B5EF4-FFF2-40B4-BE49-F238E27FC236}">
                <a16:creationId xmlns:a16="http://schemas.microsoft.com/office/drawing/2014/main" id="{D47D2A13-0B6C-47D2-9CD4-3DDE8A8ECD53}"/>
              </a:ext>
            </a:extLst>
          </p:cNvPr>
          <p:cNvSpPr txBox="1"/>
          <p:nvPr/>
        </p:nvSpPr>
        <p:spPr>
          <a:xfrm>
            <a:off x="336500" y="1323241"/>
            <a:ext cx="8864649" cy="3286859"/>
          </a:xfrm>
          <a:prstGeom prst="rect">
            <a:avLst/>
          </a:prstGeom>
        </p:spPr>
        <p:txBody>
          <a:bodyPr vert="horz" lIns="91440" tIns="45720" rIns="91440" bIns="45720" rtlCol="0" anchor="t" anchorCtr="0">
            <a:normAutofit/>
          </a:bodyPr>
          <a:lstStyle/>
          <a:p>
            <a:pPr marL="0" marR="0" lvl="0" indent="0" algn="ctr" defTabSz="914400" rtl="0" eaLnBrk="1" fontAlgn="auto" latinLnBrk="0" hangingPunct="1">
              <a:lnSpc>
                <a:spcPct val="80000"/>
              </a:lnSpc>
              <a:spcBef>
                <a:spcPct val="0"/>
              </a:spcBef>
              <a:spcAft>
                <a:spcPts val="600"/>
              </a:spcAft>
              <a:buClrTx/>
              <a:buSzTx/>
              <a:buFontTx/>
              <a:buNone/>
              <a:tabLst/>
              <a:defRPr/>
            </a:pPr>
            <a:endParaRPr lang="en-US" sz="6000">
              <a:solidFill>
                <a:srgbClr val="00C7B1"/>
              </a:solidFill>
              <a:latin typeface="Gotham Black"/>
              <a:cs typeface="Gotham Black"/>
            </a:endParaRPr>
          </a:p>
        </p:txBody>
      </p:sp>
    </p:spTree>
    <p:custDataLst>
      <p:tags r:id="rId1"/>
    </p:custDataLst>
    <p:extLst>
      <p:ext uri="{BB962C8B-B14F-4D97-AF65-F5344CB8AC3E}">
        <p14:creationId xmlns:p14="http://schemas.microsoft.com/office/powerpoint/2010/main" val="57707036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59="http://schemas.microsoft.com/office/powerpoint/2015/09/main" Requires="p159">
      <p:transition spd="slow">
        <p159:morph option="byObjec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47D2A13-0B6C-47D2-9CD4-3DDE8A8ECD53}"/>
              </a:ext>
            </a:extLst>
          </p:cNvPr>
          <p:cNvSpPr txBox="1"/>
          <p:nvPr/>
        </p:nvSpPr>
        <p:spPr>
          <a:xfrm>
            <a:off x="494156" y="429171"/>
            <a:ext cx="9954878" cy="945931"/>
          </a:xfrm>
          <a:prstGeom prst="rect">
            <a:avLst/>
          </a:prstGeom>
        </p:spPr>
        <p:txBody>
          <a:bodyPr vert="horz" lIns="91440" tIns="45720" rIns="91440" bIns="45720" rtlCol="0" anchor="t" anchorCtr="0">
            <a:normAutofit/>
          </a:bodyPr>
          <a:lstStyle/>
          <a:p>
            <a:pPr marL="0" marR="0" lvl="0" indent="0" algn="ctr" defTabSz="914400" rtl="0" eaLnBrk="1" fontAlgn="auto" latinLnBrk="0" hangingPunct="1">
              <a:lnSpc>
                <a:spcPct val="80000"/>
              </a:lnSpc>
              <a:spcBef>
                <a:spcPct val="0"/>
              </a:spcBef>
              <a:spcAft>
                <a:spcPts val="600"/>
              </a:spcAft>
              <a:buClrTx/>
              <a:buSzTx/>
              <a:buFontTx/>
              <a:buNone/>
              <a:tabLst/>
              <a:defRPr/>
            </a:pPr>
            <a:r>
              <a:rPr lang="en-US" sz="4000" cap="all">
                <a:ln>
                  <a:solidFill>
                    <a:schemeClr val="bg1"/>
                  </a:solidFill>
                </a:ln>
                <a:solidFill>
                  <a:schemeClr val="bg1"/>
                </a:solidFill>
                <a:latin typeface="Gotham Black"/>
                <a:cs typeface="Gotham Black"/>
              </a:rPr>
              <a:t>Programs &amp; Projects</a:t>
            </a:r>
          </a:p>
        </p:txBody>
      </p:sp>
      <p:sp>
        <p:nvSpPr>
          <p:cNvPr id="6" name="TextBox 5">
            <a:extLst>
              <a:ext uri="{FF2B5EF4-FFF2-40B4-BE49-F238E27FC236}">
                <a16:creationId xmlns:a16="http://schemas.microsoft.com/office/drawing/2014/main" id="{D47D2A13-0B6C-47D2-9CD4-3DDE8A8ECD53}"/>
              </a:ext>
            </a:extLst>
          </p:cNvPr>
          <p:cNvSpPr txBox="1"/>
          <p:nvPr/>
        </p:nvSpPr>
        <p:spPr>
          <a:xfrm>
            <a:off x="494156" y="2717783"/>
            <a:ext cx="7809016" cy="2817665"/>
          </a:xfrm>
          <a:prstGeom prst="rect">
            <a:avLst/>
          </a:prstGeom>
        </p:spPr>
        <p:txBody>
          <a:bodyPr vert="horz" lIns="91440" tIns="45720" rIns="91440" bIns="45720" rtlCol="0" anchor="t" anchorCtr="0">
            <a:normAutofit/>
          </a:bodyPr>
          <a:lstStyle/>
          <a:p>
            <a:pPr marL="0" marR="0" lvl="0" indent="0" defTabSz="914400" rtl="0" eaLnBrk="1" fontAlgn="auto" latinLnBrk="0" hangingPunct="1">
              <a:lnSpc>
                <a:spcPct val="80000"/>
              </a:lnSpc>
              <a:spcBef>
                <a:spcPct val="0"/>
              </a:spcBef>
              <a:spcAft>
                <a:spcPts val="600"/>
              </a:spcAft>
              <a:buClrTx/>
              <a:buSzTx/>
              <a:buFontTx/>
              <a:buNone/>
              <a:tabLst/>
              <a:defRPr/>
            </a:pPr>
            <a:r>
              <a:rPr lang="en-US" sz="3600">
                <a:solidFill>
                  <a:schemeClr val="bg1"/>
                </a:solidFill>
                <a:latin typeface="Gotham Book"/>
                <a:cs typeface="Gotham Book"/>
              </a:rPr>
              <a:t>Body copy goes here</a:t>
            </a:r>
          </a:p>
        </p:txBody>
      </p:sp>
      <p:sp>
        <p:nvSpPr>
          <p:cNvPr id="5" name="TextBox 4">
            <a:extLst>
              <a:ext uri="{FF2B5EF4-FFF2-40B4-BE49-F238E27FC236}">
                <a16:creationId xmlns:a16="http://schemas.microsoft.com/office/drawing/2014/main" id="{D47D2A13-0B6C-47D2-9CD4-3DDE8A8ECD53}"/>
              </a:ext>
            </a:extLst>
          </p:cNvPr>
          <p:cNvSpPr txBox="1"/>
          <p:nvPr/>
        </p:nvSpPr>
        <p:spPr>
          <a:xfrm>
            <a:off x="314325" y="1550171"/>
            <a:ext cx="6567862" cy="4690865"/>
          </a:xfrm>
          <a:prstGeom prst="rect">
            <a:avLst/>
          </a:prstGeom>
        </p:spPr>
        <p:txBody>
          <a:bodyPr vert="horz" lIns="91440" tIns="45720" rIns="91440" bIns="45720" rtlCol="0" anchor="t" anchorCtr="0">
            <a:normAutofit lnSpcReduction="10000"/>
          </a:bodyPr>
          <a:lstStyle/>
          <a:p>
            <a:r>
              <a:rPr lang="en-US" sz="4000" b="1" dirty="0">
                <a:latin typeface="Gotham Book"/>
              </a:rPr>
              <a:t>6 Nationally Supported Patient Care Projects</a:t>
            </a:r>
            <a:endParaRPr lang="en-US" sz="3600" b="1">
              <a:solidFill>
                <a:srgbClr val="485CC7"/>
              </a:solidFill>
              <a:latin typeface="Gotham Book"/>
            </a:endParaRPr>
          </a:p>
          <a:p>
            <a:pPr marL="571500" indent="-571500">
              <a:buFont typeface="Arial" panose="020B0604020202020204" pitchFamily="34" charset="0"/>
              <a:buChar char="•"/>
            </a:pPr>
            <a:r>
              <a:rPr lang="en-US" sz="3600" dirty="0">
                <a:latin typeface="Gotham Book"/>
                <a:cs typeface="Calibri"/>
              </a:rPr>
              <a:t>Operation Heart</a:t>
            </a:r>
          </a:p>
          <a:p>
            <a:pPr marL="571500" indent="-571500">
              <a:buFont typeface="Arial" panose="020B0604020202020204" pitchFamily="34" charset="0"/>
              <a:buChar char="•"/>
            </a:pPr>
            <a:r>
              <a:rPr lang="en-US" sz="3600" dirty="0">
                <a:latin typeface="Gotham Book"/>
              </a:rPr>
              <a:t>Operation Diabetes</a:t>
            </a:r>
            <a:endParaRPr lang="en-US" sz="3600">
              <a:latin typeface="Gotham Book"/>
              <a:cs typeface="Calibri"/>
            </a:endParaRPr>
          </a:p>
          <a:p>
            <a:pPr marL="571500" indent="-571500">
              <a:buFont typeface="Arial" panose="020B0604020202020204" pitchFamily="34" charset="0"/>
              <a:buChar char="•"/>
            </a:pPr>
            <a:r>
              <a:rPr lang="en-US" sz="3600" dirty="0">
                <a:latin typeface="Gotham Book"/>
                <a:cs typeface="Calibri"/>
              </a:rPr>
              <a:t>Operation Immunization</a:t>
            </a:r>
          </a:p>
          <a:p>
            <a:pPr marL="571500" indent="-571500">
              <a:buFont typeface="Arial" panose="020B0604020202020204" pitchFamily="34" charset="0"/>
              <a:buChar char="•"/>
            </a:pPr>
            <a:r>
              <a:rPr lang="en-US" sz="3600" dirty="0">
                <a:latin typeface="Gotham Book"/>
                <a:cs typeface="Calibri"/>
              </a:rPr>
              <a:t>OTC Medicine Safety</a:t>
            </a:r>
          </a:p>
          <a:p>
            <a:pPr marL="571500" indent="-571500">
              <a:buFont typeface="Arial" panose="020B0604020202020204" pitchFamily="34" charset="0"/>
              <a:buChar char="•"/>
            </a:pPr>
            <a:r>
              <a:rPr lang="en-US" sz="3600" dirty="0">
                <a:latin typeface="Gotham Book"/>
                <a:cs typeface="Calibri"/>
              </a:rPr>
              <a:t>Operation Substance Use Disorder</a:t>
            </a:r>
            <a:endParaRPr lang="en-US" sz="3600">
              <a:latin typeface="Gotham Book"/>
            </a:endParaRPr>
          </a:p>
          <a:p>
            <a:pPr marL="571500" indent="-571500">
              <a:buFont typeface="Arial" panose="020B0604020202020204" pitchFamily="34" charset="0"/>
              <a:buChar char="•"/>
            </a:pPr>
            <a:r>
              <a:rPr lang="en-US" sz="3600" dirty="0">
                <a:latin typeface="Gotham Book"/>
                <a:cs typeface="Calibri"/>
              </a:rPr>
              <a:t>Women's Health Campaign</a:t>
            </a:r>
          </a:p>
          <a:p>
            <a:pPr marL="571500" indent="-571500">
              <a:buFont typeface="Arial" panose="020B0604020202020204" pitchFamily="34" charset="0"/>
              <a:buChar char="•"/>
            </a:pPr>
            <a:endParaRPr lang="en-US" sz="4000" b="1" dirty="0">
              <a:latin typeface="Gotham Book"/>
              <a:cs typeface="Calibri"/>
            </a:endParaRPr>
          </a:p>
        </p:txBody>
      </p:sp>
      <p:pic>
        <p:nvPicPr>
          <p:cNvPr id="2" name="Picture 1">
            <a:extLst>
              <a:ext uri="{FF2B5EF4-FFF2-40B4-BE49-F238E27FC236}">
                <a16:creationId xmlns:a16="http://schemas.microsoft.com/office/drawing/2014/main" id="{B325C070-FB7A-426F-9972-79B3A47678B1}"/>
              </a:ext>
            </a:extLst>
          </p:cNvPr>
          <p:cNvPicPr>
            <a:picLocks noChangeAspect="1"/>
          </p:cNvPicPr>
          <p:nvPr/>
        </p:nvPicPr>
        <p:blipFill>
          <a:blip r:embed="rId5"/>
          <a:stretch>
            <a:fillRect/>
          </a:stretch>
        </p:blipFill>
        <p:spPr>
          <a:xfrm>
            <a:off x="6274310" y="1625878"/>
            <a:ext cx="4470814" cy="2924129"/>
          </a:xfrm>
          <a:prstGeom prst="rect">
            <a:avLst/>
          </a:prstGeom>
          <a:ln w="57150">
            <a:solidFill>
              <a:srgbClr val="DEA900"/>
            </a:solidFill>
          </a:ln>
        </p:spPr>
      </p:pic>
      <p:pic>
        <p:nvPicPr>
          <p:cNvPr id="3" name="Picture 2">
            <a:extLst>
              <a:ext uri="{FF2B5EF4-FFF2-40B4-BE49-F238E27FC236}">
                <a16:creationId xmlns:a16="http://schemas.microsoft.com/office/drawing/2014/main" id="{47A5B4E9-F2D9-41C9-9523-132211A9D90D}"/>
              </a:ext>
            </a:extLst>
          </p:cNvPr>
          <p:cNvPicPr>
            <a:picLocks noChangeAspect="1"/>
          </p:cNvPicPr>
          <p:nvPr/>
        </p:nvPicPr>
        <p:blipFill>
          <a:blip r:embed="rId6"/>
          <a:stretch>
            <a:fillRect/>
          </a:stretch>
        </p:blipFill>
        <p:spPr>
          <a:xfrm>
            <a:off x="7395900" y="4125157"/>
            <a:ext cx="3347544" cy="2621252"/>
          </a:xfrm>
          <a:prstGeom prst="rect">
            <a:avLst/>
          </a:prstGeom>
          <a:ln w="57150">
            <a:solidFill>
              <a:srgbClr val="DEA900"/>
            </a:solidFill>
          </a:ln>
        </p:spPr>
      </p:pic>
    </p:spTree>
    <p:custDataLst>
      <p:tags r:id="rId1"/>
    </p:custDataLst>
    <p:extLst>
      <p:ext uri="{BB962C8B-B14F-4D97-AF65-F5344CB8AC3E}">
        <p14:creationId xmlns:p14="http://schemas.microsoft.com/office/powerpoint/2010/main" val="259013634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SLIDE_COUNT" val="18"/>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SharedWithUsers xmlns="787e2894-3b74-4efc-a4da-80579d419037">
      <UserInfo>
        <DisplayName>Wilson-Coles, Latoya</DisplayName>
        <AccountId>35</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72CF19FD6437844BFB77942E649369B" ma:contentTypeVersion="15" ma:contentTypeDescription="Create a new document." ma:contentTypeScope="" ma:versionID="5d22062db71529cd3a1fbe6452fd56e2">
  <xsd:schema xmlns:xsd="http://www.w3.org/2001/XMLSchema" xmlns:xs="http://www.w3.org/2001/XMLSchema" xmlns:p="http://schemas.microsoft.com/office/2006/metadata/properties" xmlns:ns1="http://schemas.microsoft.com/sharepoint/v3" xmlns:ns3="c772a6bd-2575-42de-9d5d-6894925550f2" xmlns:ns4="787e2894-3b74-4efc-a4da-80579d419037" targetNamespace="http://schemas.microsoft.com/office/2006/metadata/properties" ma:root="true" ma:fieldsID="f6990e9e8869580f660b09976eabf6a5" ns1:_="" ns3:_="" ns4:_="">
    <xsd:import namespace="http://schemas.microsoft.com/sharepoint/v3"/>
    <xsd:import namespace="c772a6bd-2575-42de-9d5d-6894925550f2"/>
    <xsd:import namespace="787e2894-3b74-4efc-a4da-80579d419037"/>
    <xsd:element name="properties">
      <xsd:complexType>
        <xsd:sequence>
          <xsd:element name="documentManagement">
            <xsd:complexType>
              <xsd:all>
                <xsd:element ref="ns1:_ip_UnifiedCompliancePolicyProperties" minOccurs="0"/>
                <xsd:element ref="ns1:_ip_UnifiedCompliancePolicyUIAction" minOccurs="0"/>
                <xsd:element ref="ns3:MediaServiceMetadata" minOccurs="0"/>
                <xsd:element ref="ns3:MediaServiceFastMetadata" minOccurs="0"/>
                <xsd:element ref="ns3:MediaServiceAutoTags" minOccurs="0"/>
                <xsd:element ref="ns3:MediaServiceDateTaken" minOccurs="0"/>
                <xsd:element ref="ns3:MediaServiceOCR" minOccurs="0"/>
                <xsd:element ref="ns4:SharedWithUsers" minOccurs="0"/>
                <xsd:element ref="ns4:SharedWithDetails" minOccurs="0"/>
                <xsd:element ref="ns4:SharingHintHash" minOccurs="0"/>
                <xsd:element ref="ns3:MediaServiceEventHashCode" minOccurs="0"/>
                <xsd:element ref="ns3:MediaServiceGenerationTime"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8" nillable="true" ma:displayName="Unified Compliance Policy Properties" ma:description="" ma:hidden="true" ma:internalName="_ip_UnifiedCompliancePolicyProperties">
      <xsd:simpleType>
        <xsd:restriction base="dms:Note"/>
      </xsd:simpleType>
    </xsd:element>
    <xsd:element name="_ip_UnifiedCompliancePolicyUIAction" ma:index="9" nillable="true" ma:displayName="Unified Compliance Policy UI Action" ma:descrip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772a6bd-2575-42de-9d5d-6894925550f2"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87e2894-3b74-4efc-a4da-80579d419037"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SharingHintHash" ma:index="17"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01B57AF-DC91-466D-83C7-637D3FE62A7C}">
  <ds:schemaRefs>
    <ds:schemaRef ds:uri="http://schemas.microsoft.com/office/2006/documentManagement/types"/>
    <ds:schemaRef ds:uri="http://purl.org/dc/terms/"/>
    <ds:schemaRef ds:uri="http://schemas.openxmlformats.org/package/2006/metadata/core-properties"/>
    <ds:schemaRef ds:uri="http://schemas.microsoft.com/office/2006/metadata/properties"/>
    <ds:schemaRef ds:uri="http://www.w3.org/XML/1998/namespace"/>
    <ds:schemaRef ds:uri="http://schemas.microsoft.com/sharepoint/v3"/>
    <ds:schemaRef ds:uri="http://schemas.microsoft.com/office/infopath/2007/PartnerControls"/>
    <ds:schemaRef ds:uri="http://purl.org/dc/dcmitype/"/>
    <ds:schemaRef ds:uri="787e2894-3b74-4efc-a4da-80579d419037"/>
    <ds:schemaRef ds:uri="c772a6bd-2575-42de-9d5d-6894925550f2"/>
    <ds:schemaRef ds:uri="http://purl.org/dc/elements/1.1/"/>
  </ds:schemaRefs>
</ds:datastoreItem>
</file>

<file path=customXml/itemProps2.xml><?xml version="1.0" encoding="utf-8"?>
<ds:datastoreItem xmlns:ds="http://schemas.openxmlformats.org/officeDocument/2006/customXml" ds:itemID="{77F6ADAE-C0CB-4965-88EA-CF2CA36AE980}">
  <ds:schemaRefs>
    <ds:schemaRef ds:uri="http://schemas.microsoft.com/sharepoint/v3/contenttype/forms"/>
  </ds:schemaRefs>
</ds:datastoreItem>
</file>

<file path=customXml/itemProps3.xml><?xml version="1.0" encoding="utf-8"?>
<ds:datastoreItem xmlns:ds="http://schemas.openxmlformats.org/officeDocument/2006/customXml" ds:itemID="{4F3AA31D-B35B-47FF-8DD0-B438889B56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772a6bd-2575-42de-9d5d-6894925550f2"/>
    <ds:schemaRef ds:uri="787e2894-3b74-4efc-a4da-80579d41903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647</Words>
  <Application>Microsoft Office PowerPoint</Application>
  <PresentationFormat>Widescreen</PresentationFormat>
  <Paragraphs>133</Paragraphs>
  <Slides>18</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Arial</vt:lpstr>
      <vt:lpstr>Calibri</vt:lpstr>
      <vt:lpstr>Courier New</vt:lpstr>
      <vt:lpstr>Gill Sans MT</vt:lpstr>
      <vt:lpstr>Gotham Black</vt:lpstr>
      <vt:lpstr>Gotham Book</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Wilson-Coles, Latoya</dc:creator>
  <cp:lastModifiedBy>Wilson-Coles, Latoya</cp:lastModifiedBy>
  <cp:revision>163</cp:revision>
  <dcterms:created xsi:type="dcterms:W3CDTF">2019-03-19T14:23:55Z</dcterms:created>
  <dcterms:modified xsi:type="dcterms:W3CDTF">2020-08-10T17:00:00Z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0x010100272CF19FD6437844BFB77942E649369B</vt:lpwstr>
  </property>
  <property fmtid="{D5CDD505-2E9C-101B-9397-08002B2CF9AE}" pid="3" name="ArticulateGUID">
    <vt:lpwstr>9DE888FA-A679-40F8-91BE-991980927AD6</vt:lpwstr>
  </property>
  <property fmtid="{D5CDD505-2E9C-101B-9397-08002B2CF9AE}" pid="4" name="ArticulatePath">
    <vt:lpwstr>2021 Trans to NPRAC Presentation_</vt:lpwstr>
  </property>
</Properties>
</file>